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x="18288000" cy="10287000"/>
  <p:notesSz cx="6858000" cy="9144000"/>
  <p:embeddedFontLst>
    <p:embeddedFont>
      <p:font typeface="Arial Bold" charset="1" panose="020B0802020202020204"/>
      <p:regular r:id="rId60"/>
    </p:embeddedFont>
    <p:embeddedFont>
      <p:font typeface="Daydream" charset="1" panose="00000000000000000000"/>
      <p:regular r:id="rId61"/>
    </p:embeddedFont>
    <p:embeddedFont>
      <p:font typeface="Old Standard Bold" charset="1" panose="02040503050505020303"/>
      <p:regular r:id="rId62"/>
    </p:embeddedFont>
    <p:embeddedFont>
      <p:font typeface="Arial" charset="1" panose="020B0502020202020204"/>
      <p:regular r:id="rId63"/>
    </p:embeddedFont>
    <p:embeddedFont>
      <p:font typeface="Questrial" charset="1" panose="02000000000000000000"/>
      <p:regular r:id="rId64"/>
    </p:embeddedFont>
    <p:embeddedFont>
      <p:font typeface="Arial Italics" charset="1" panose="020B0502020202090204"/>
      <p:regular r:id="rId65"/>
    </p:embeddedFont>
    <p:embeddedFont>
      <p:font typeface="Arial Bold Italics" charset="1" panose="020B0802020202090204"/>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27.png" Type="http://schemas.openxmlformats.org/officeDocument/2006/relationships/image"/><Relationship Id="rId3" Target="../media/image28.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32.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4.png" Type="http://schemas.openxmlformats.org/officeDocument/2006/relationships/image"/><Relationship Id="rId13" Target="../media/image5.svg" Type="http://schemas.openxmlformats.org/officeDocument/2006/relationships/image"/><Relationship Id="rId14" Target="../media/image6.png" Type="http://schemas.openxmlformats.org/officeDocument/2006/relationships/image"/><Relationship Id="rId15" Target="../media/image7.svg" Type="http://schemas.openxmlformats.org/officeDocument/2006/relationships/image"/><Relationship Id="rId16" Target="../media/image8.png" Type="http://schemas.openxmlformats.org/officeDocument/2006/relationships/image"/><Relationship Id="rId17" Target="../media/image9.svg" Type="http://schemas.openxmlformats.org/officeDocument/2006/relationships/image"/><Relationship Id="rId18" Target="../media/image10.png" Type="http://schemas.openxmlformats.org/officeDocument/2006/relationships/image"/><Relationship Id="rId19" Target="../media/image11.svg" Type="http://schemas.openxmlformats.org/officeDocument/2006/relationships/image"/><Relationship Id="rId2" Target="../media/image14.png" Type="http://schemas.openxmlformats.org/officeDocument/2006/relationships/image"/><Relationship Id="rId20" Target="../media/image12.png" Type="http://schemas.openxmlformats.org/officeDocument/2006/relationships/image"/><Relationship Id="rId21" Target="../media/image13.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35.png" Type="http://schemas.openxmlformats.org/officeDocument/2006/relationships/image"/><Relationship Id="rId3" Target="../media/image36.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41.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https://www.youtube.com/watch?v=HjbI2y7j6NU" TargetMode="External" Type="http://schemas.openxmlformats.org/officeDocument/2006/relationships/hyperlink"/><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43.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png" Type="http://schemas.openxmlformats.org/officeDocument/2006/relationships/image"/><Relationship Id="rId11" Target="../media/image51.png" Type="http://schemas.openxmlformats.org/officeDocument/2006/relationships/image"/><Relationship Id="rId12" Target="../media/image52.svg" Type="http://schemas.openxmlformats.org/officeDocument/2006/relationships/image"/><Relationship Id="rId13" Target="../media/image53.png" Type="http://schemas.openxmlformats.org/officeDocument/2006/relationships/image"/><Relationship Id="rId14" Target="../media/image54.svg" Type="http://schemas.openxmlformats.org/officeDocument/2006/relationships/image"/><Relationship Id="rId15" Target="https://twitter.com/MsEJenkinson" TargetMode="External" Type="http://schemas.openxmlformats.org/officeDocument/2006/relationships/hyperlink"/><Relationship Id="rId16" Target="https://twitter.com/Gregg_ONeill" TargetMode="External" Type="http://schemas.openxmlformats.org/officeDocument/2006/relationships/hyperlink"/><Relationship Id="rId17" Target="https://educate.ie/" TargetMode="External" Type="http://schemas.openxmlformats.org/officeDocument/2006/relationships/hyperlink"/><Relationship Id="rId18" Target="../media/image4.png" Type="http://schemas.openxmlformats.org/officeDocument/2006/relationships/image"/><Relationship Id="rId19" Target="../media/image5.svg" Type="http://schemas.openxmlformats.org/officeDocument/2006/relationships/image"/><Relationship Id="rId2" Target="../media/image44.png" Type="http://schemas.openxmlformats.org/officeDocument/2006/relationships/image"/><Relationship Id="rId20" Target="../media/image6.png" Type="http://schemas.openxmlformats.org/officeDocument/2006/relationships/image"/><Relationship Id="rId21" Target="../media/image7.svg" Type="http://schemas.openxmlformats.org/officeDocument/2006/relationships/image"/><Relationship Id="rId22" Target="../media/image8.png" Type="http://schemas.openxmlformats.org/officeDocument/2006/relationships/image"/><Relationship Id="rId23" Target="../media/image9.svg" Type="http://schemas.openxmlformats.org/officeDocument/2006/relationships/image"/><Relationship Id="rId24" Target="../media/image10.png" Type="http://schemas.openxmlformats.org/officeDocument/2006/relationships/image"/><Relationship Id="rId25" Target="../media/image11.svg" Type="http://schemas.openxmlformats.org/officeDocument/2006/relationships/image"/><Relationship Id="rId26" Target="../media/image12.png" Type="http://schemas.openxmlformats.org/officeDocument/2006/relationships/image"/><Relationship Id="rId27" Target="../media/image13.sv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49.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5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b="true" sz="8999" spc="404">
                <a:solidFill>
                  <a:srgbClr val="0DA33B"/>
                </a:solidFill>
                <a:latin typeface="Arial Bold"/>
                <a:ea typeface="Arial Bold"/>
                <a:cs typeface="Arial Bold"/>
                <a:sym typeface="Arial Bold"/>
              </a:rPr>
              <a:t>THE 1798 IRISH REBELLION</a:t>
            </a:r>
          </a:p>
        </p:txBody>
      </p:sp>
      <p:sp>
        <p:nvSpPr>
          <p:cNvPr name="TextBox 5" id="5"/>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The 1798 Irish Rebellion</a:t>
            </a:r>
          </a:p>
        </p:txBody>
      </p:sp>
      <p:sp>
        <p:nvSpPr>
          <p:cNvPr name="TextBox 6" id="6"/>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14</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1798</a:t>
            </a:r>
          </a:p>
        </p:txBody>
      </p:sp>
      <p:sp>
        <p:nvSpPr>
          <p:cNvPr name="TextBox 8" id="8"/>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2166011" y="0"/>
            <a:ext cx="13955978" cy="9725311"/>
          </a:xfrm>
          <a:custGeom>
            <a:avLst/>
            <a:gdLst/>
            <a:ahLst/>
            <a:cxnLst/>
            <a:rect r="r" b="b" t="t" l="l"/>
            <a:pathLst>
              <a:path h="9725311" w="13955978">
                <a:moveTo>
                  <a:pt x="0" y="0"/>
                </a:moveTo>
                <a:lnTo>
                  <a:pt x="13955978" y="0"/>
                </a:lnTo>
                <a:lnTo>
                  <a:pt x="13955978"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pic>
        <p:nvPicPr>
          <p:cNvPr name="Picture 8" id="8"/>
          <p:cNvPicPr>
            <a:picLocks noChangeAspect="true"/>
          </p:cNvPicPr>
          <p:nvPr/>
        </p:nvPicPr>
        <p:blipFill>
          <a:blip r:embed="rId2"/>
          <a:stretch>
            <a:fillRect/>
          </a:stretch>
        </p:blipFill>
        <p:spPr>
          <a:xfrm rot="0">
            <a:off x="279722" y="264886"/>
            <a:ext cx="8987731" cy="8987731"/>
          </a:xfrm>
          <a:prstGeom prst="rect">
            <a:avLst/>
          </a:prstGeom>
        </p:spPr>
      </p:pic>
      <p:pic>
        <p:nvPicPr>
          <p:cNvPr name="Picture 9" id="9"/>
          <p:cNvPicPr>
            <a:picLocks noChangeAspect="true"/>
          </p:cNvPicPr>
          <p:nvPr/>
        </p:nvPicPr>
        <p:blipFill>
          <a:blip r:embed="rId3"/>
          <a:stretch>
            <a:fillRect/>
          </a:stretch>
        </p:blipFill>
        <p:spPr>
          <a:xfrm rot="0">
            <a:off x="8561105" y="343976"/>
            <a:ext cx="8855491" cy="8855491"/>
          </a:xfrm>
          <a:prstGeom prst="rect">
            <a:avLst/>
          </a:prstGeom>
        </p:spPr>
      </p:pic>
      <p:sp>
        <p:nvSpPr>
          <p:cNvPr name="TextBox 10" id="10"/>
          <p:cNvSpPr txBox="true"/>
          <p:nvPr/>
        </p:nvSpPr>
        <p:spPr>
          <a:xfrm rot="0">
            <a:off x="11065619" y="8630277"/>
            <a:ext cx="3846463" cy="469900"/>
          </a:xfrm>
          <a:prstGeom prst="rect">
            <a:avLst/>
          </a:prstGeom>
        </p:spPr>
        <p:txBody>
          <a:bodyPr anchor="t" rtlCol="false" tIns="0" lIns="0" bIns="0" rIns="0">
            <a:spAutoFit/>
          </a:bodyPr>
          <a:lstStyle/>
          <a:p>
            <a:pPr algn="ctr">
              <a:lnSpc>
                <a:spcPts val="3499"/>
              </a:lnSpc>
            </a:pPr>
            <a:r>
              <a:rPr lang="en-US" sz="2499">
                <a:solidFill>
                  <a:srgbClr val="000000"/>
                </a:solidFill>
                <a:latin typeface="Arial"/>
                <a:ea typeface="Arial"/>
                <a:cs typeface="Arial"/>
                <a:sym typeface="Arial"/>
              </a:rPr>
              <a:t>Land Ownership by religion</a:t>
            </a:r>
          </a:p>
        </p:txBody>
      </p:sp>
      <p:sp>
        <p:nvSpPr>
          <p:cNvPr name="TextBox 11" id="11"/>
          <p:cNvSpPr txBox="true"/>
          <p:nvPr/>
        </p:nvSpPr>
        <p:spPr>
          <a:xfrm rot="0">
            <a:off x="3256062" y="8666825"/>
            <a:ext cx="3035052" cy="479425"/>
          </a:xfrm>
          <a:prstGeom prst="rect">
            <a:avLst/>
          </a:prstGeom>
        </p:spPr>
        <p:txBody>
          <a:bodyPr anchor="t" rtlCol="false" tIns="0" lIns="0" bIns="0" rIns="0">
            <a:spAutoFit/>
          </a:bodyPr>
          <a:lstStyle/>
          <a:p>
            <a:pPr algn="ctr">
              <a:lnSpc>
                <a:spcPts val="3500"/>
              </a:lnSpc>
            </a:pPr>
            <a:r>
              <a:rPr lang="en-US" sz="2500">
                <a:solidFill>
                  <a:srgbClr val="000000"/>
                </a:solidFill>
                <a:latin typeface="Arial"/>
                <a:ea typeface="Arial"/>
                <a:cs typeface="Arial"/>
                <a:sym typeface="Arial"/>
              </a:rPr>
              <a:t>Population by religion</a:t>
            </a:r>
          </a:p>
        </p:txBody>
      </p:sp>
      <p:sp>
        <p:nvSpPr>
          <p:cNvPr name="TextBox 12" id="12"/>
          <p:cNvSpPr txBox="true"/>
          <p:nvPr/>
        </p:nvSpPr>
        <p:spPr>
          <a:xfrm rot="0">
            <a:off x="4120865" y="5398916"/>
            <a:ext cx="1305446" cy="917575"/>
          </a:xfrm>
          <a:prstGeom prst="rect">
            <a:avLst/>
          </a:prstGeom>
        </p:spPr>
        <p:txBody>
          <a:bodyPr anchor="t" rtlCol="false" tIns="0" lIns="0" bIns="0" rIns="0">
            <a:spAutoFit/>
          </a:bodyPr>
          <a:lstStyle/>
          <a:p>
            <a:pPr algn="ctr">
              <a:lnSpc>
                <a:spcPts val="3500"/>
              </a:lnSpc>
            </a:pPr>
            <a:r>
              <a:rPr lang="en-US" sz="2500">
                <a:solidFill>
                  <a:srgbClr val="FFFFFF"/>
                </a:solidFill>
                <a:latin typeface="Arial"/>
                <a:ea typeface="Arial"/>
                <a:cs typeface="Arial"/>
                <a:sym typeface="Arial"/>
              </a:rPr>
              <a:t>Catholics</a:t>
            </a:r>
          </a:p>
          <a:p>
            <a:pPr algn="ctr">
              <a:lnSpc>
                <a:spcPts val="3500"/>
              </a:lnSpc>
            </a:pPr>
            <a:r>
              <a:rPr lang="en-US" sz="2500">
                <a:solidFill>
                  <a:srgbClr val="FFFFFF"/>
                </a:solidFill>
                <a:latin typeface="Arial"/>
                <a:ea typeface="Arial"/>
                <a:cs typeface="Arial"/>
                <a:sym typeface="Arial"/>
              </a:rPr>
              <a:t>75%</a:t>
            </a:r>
          </a:p>
        </p:txBody>
      </p:sp>
      <p:sp>
        <p:nvSpPr>
          <p:cNvPr name="TextBox 13" id="13"/>
          <p:cNvSpPr txBox="true"/>
          <p:nvPr/>
        </p:nvSpPr>
        <p:spPr>
          <a:xfrm rot="0">
            <a:off x="11268277" y="2139243"/>
            <a:ext cx="1305446" cy="908050"/>
          </a:xfrm>
          <a:prstGeom prst="rect">
            <a:avLst/>
          </a:prstGeom>
        </p:spPr>
        <p:txBody>
          <a:bodyPr anchor="t" rtlCol="false" tIns="0" lIns="0" bIns="0" rIns="0">
            <a:spAutoFit/>
          </a:bodyPr>
          <a:lstStyle/>
          <a:p>
            <a:pPr algn="ctr">
              <a:lnSpc>
                <a:spcPts val="3499"/>
              </a:lnSpc>
            </a:pPr>
            <a:r>
              <a:rPr lang="en-US" sz="2499">
                <a:solidFill>
                  <a:srgbClr val="FFFFFF"/>
                </a:solidFill>
                <a:latin typeface="Arial"/>
                <a:ea typeface="Arial"/>
                <a:cs typeface="Arial"/>
                <a:sym typeface="Arial"/>
              </a:rPr>
              <a:t>Catholics</a:t>
            </a:r>
          </a:p>
          <a:p>
            <a:pPr algn="ctr">
              <a:lnSpc>
                <a:spcPts val="3499"/>
              </a:lnSpc>
            </a:pPr>
            <a:r>
              <a:rPr lang="en-US" sz="2499">
                <a:solidFill>
                  <a:srgbClr val="FFFFFF"/>
                </a:solidFill>
                <a:latin typeface="Arial"/>
                <a:ea typeface="Arial"/>
                <a:cs typeface="Arial"/>
                <a:sym typeface="Arial"/>
              </a:rPr>
              <a:t>15%</a:t>
            </a:r>
          </a:p>
        </p:txBody>
      </p:sp>
      <p:sp>
        <p:nvSpPr>
          <p:cNvPr name="TextBox 14" id="14"/>
          <p:cNvSpPr txBox="true"/>
          <p:nvPr/>
        </p:nvSpPr>
        <p:spPr>
          <a:xfrm rot="0">
            <a:off x="5378451" y="1859113"/>
            <a:ext cx="1376288" cy="917575"/>
          </a:xfrm>
          <a:prstGeom prst="rect">
            <a:avLst/>
          </a:prstGeom>
        </p:spPr>
        <p:txBody>
          <a:bodyPr anchor="t" rtlCol="false" tIns="0" lIns="0" bIns="0" rIns="0">
            <a:spAutoFit/>
          </a:bodyPr>
          <a:lstStyle/>
          <a:p>
            <a:pPr algn="ctr">
              <a:lnSpc>
                <a:spcPts val="3500"/>
              </a:lnSpc>
            </a:pPr>
            <a:r>
              <a:rPr lang="en-US" sz="2500">
                <a:solidFill>
                  <a:srgbClr val="FFFFFF"/>
                </a:solidFill>
                <a:latin typeface="Arial"/>
                <a:ea typeface="Arial"/>
                <a:cs typeface="Arial"/>
                <a:sym typeface="Arial"/>
              </a:rPr>
              <a:t>Anglicans</a:t>
            </a:r>
          </a:p>
          <a:p>
            <a:pPr algn="ctr">
              <a:lnSpc>
                <a:spcPts val="3500"/>
              </a:lnSpc>
            </a:pPr>
            <a:r>
              <a:rPr lang="en-US" sz="2500">
                <a:solidFill>
                  <a:srgbClr val="FFFFFF"/>
                </a:solidFill>
                <a:latin typeface="Arial"/>
                <a:ea typeface="Arial"/>
                <a:cs typeface="Arial"/>
                <a:sym typeface="Arial"/>
              </a:rPr>
              <a:t>15%</a:t>
            </a:r>
          </a:p>
        </p:txBody>
      </p:sp>
      <p:sp>
        <p:nvSpPr>
          <p:cNvPr name="TextBox 15" id="15"/>
          <p:cNvSpPr txBox="true"/>
          <p:nvPr/>
        </p:nvSpPr>
        <p:spPr>
          <a:xfrm rot="0">
            <a:off x="6104744" y="3804315"/>
            <a:ext cx="1940719" cy="917575"/>
          </a:xfrm>
          <a:prstGeom prst="rect">
            <a:avLst/>
          </a:prstGeom>
        </p:spPr>
        <p:txBody>
          <a:bodyPr anchor="t" rtlCol="false" tIns="0" lIns="0" bIns="0" rIns="0">
            <a:spAutoFit/>
          </a:bodyPr>
          <a:lstStyle/>
          <a:p>
            <a:pPr algn="ctr">
              <a:lnSpc>
                <a:spcPts val="3500"/>
              </a:lnSpc>
            </a:pPr>
            <a:r>
              <a:rPr lang="en-US" sz="2500">
                <a:solidFill>
                  <a:srgbClr val="FFFFFF"/>
                </a:solidFill>
                <a:latin typeface="Arial"/>
                <a:ea typeface="Arial"/>
                <a:cs typeface="Arial"/>
                <a:sym typeface="Arial"/>
              </a:rPr>
              <a:t>Presbyterians</a:t>
            </a:r>
          </a:p>
          <a:p>
            <a:pPr algn="ctr">
              <a:lnSpc>
                <a:spcPts val="3500"/>
              </a:lnSpc>
            </a:pPr>
            <a:r>
              <a:rPr lang="en-US" sz="2500">
                <a:solidFill>
                  <a:srgbClr val="FFFFFF"/>
                </a:solidFill>
                <a:latin typeface="Arial"/>
                <a:ea typeface="Arial"/>
                <a:cs typeface="Arial"/>
                <a:sym typeface="Arial"/>
              </a:rPr>
              <a:t>10%</a:t>
            </a:r>
          </a:p>
        </p:txBody>
      </p:sp>
      <p:sp>
        <p:nvSpPr>
          <p:cNvPr name="TextBox 16" id="16"/>
          <p:cNvSpPr txBox="true"/>
          <p:nvPr/>
        </p:nvSpPr>
        <p:spPr>
          <a:xfrm rot="0">
            <a:off x="12185960" y="5884652"/>
            <a:ext cx="1605781" cy="908050"/>
          </a:xfrm>
          <a:prstGeom prst="rect">
            <a:avLst/>
          </a:prstGeom>
        </p:spPr>
        <p:txBody>
          <a:bodyPr anchor="t" rtlCol="false" tIns="0" lIns="0" bIns="0" rIns="0">
            <a:spAutoFit/>
          </a:bodyPr>
          <a:lstStyle/>
          <a:p>
            <a:pPr algn="ctr">
              <a:lnSpc>
                <a:spcPts val="3499"/>
              </a:lnSpc>
            </a:pPr>
            <a:r>
              <a:rPr lang="en-US" sz="2499">
                <a:solidFill>
                  <a:srgbClr val="FFFFFF"/>
                </a:solidFill>
                <a:latin typeface="Arial"/>
                <a:ea typeface="Arial"/>
                <a:cs typeface="Arial"/>
                <a:sym typeface="Arial"/>
              </a:rPr>
              <a:t>Protestants</a:t>
            </a:r>
          </a:p>
          <a:p>
            <a:pPr algn="ctr">
              <a:lnSpc>
                <a:spcPts val="3499"/>
              </a:lnSpc>
            </a:pPr>
            <a:r>
              <a:rPr lang="en-US" sz="2499">
                <a:solidFill>
                  <a:srgbClr val="FFFFFF"/>
                </a:solidFill>
                <a:latin typeface="Arial"/>
                <a:ea typeface="Arial"/>
                <a:cs typeface="Arial"/>
                <a:sym typeface="Arial"/>
              </a:rPr>
              <a:t>85%</a:t>
            </a:r>
          </a:p>
        </p:txBody>
      </p:sp>
      <p:sp>
        <p:nvSpPr>
          <p:cNvPr name="TextBox 17" id="17"/>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8" id="18"/>
          <p:cNvGrpSpPr/>
          <p:nvPr/>
        </p:nvGrpSpPr>
        <p:grpSpPr>
          <a:xfrm rot="0">
            <a:off x="11383909" y="9756776"/>
            <a:ext cx="5555351" cy="530224"/>
            <a:chOff x="0" y="0"/>
            <a:chExt cx="7407135" cy="706965"/>
          </a:xfrm>
        </p:grpSpPr>
        <p:sp>
          <p:nvSpPr>
            <p:cNvPr name="Freeform 19" id="1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1" id="2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2" id="2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3" id="2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24" id="2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Position of Catholics</a:t>
            </a:r>
          </a:p>
        </p:txBody>
      </p:sp>
      <p:sp>
        <p:nvSpPr>
          <p:cNvPr name="TextBox 8" id="8"/>
          <p:cNvSpPr txBox="true"/>
          <p:nvPr/>
        </p:nvSpPr>
        <p:spPr>
          <a:xfrm rot="0">
            <a:off x="1028700" y="2149474"/>
            <a:ext cx="15609955" cy="7042150"/>
          </a:xfrm>
          <a:prstGeom prst="rect">
            <a:avLst/>
          </a:prstGeom>
        </p:spPr>
        <p:txBody>
          <a:bodyPr anchor="t" rtlCol="false" tIns="0" lIns="0" bIns="0" rIns="0">
            <a:spAutoFit/>
          </a:bodyPr>
          <a:lstStyle/>
          <a:p>
            <a:pPr algn="l">
              <a:lnSpc>
                <a:spcPts val="3499"/>
              </a:lnSpc>
            </a:pPr>
            <a:r>
              <a:rPr lang="en-US" sz="2499" b="true">
                <a:solidFill>
                  <a:srgbClr val="000000"/>
                </a:solidFill>
                <a:latin typeface="Arial Bold"/>
                <a:ea typeface="Arial Bold"/>
                <a:cs typeface="Arial Bold"/>
                <a:sym typeface="Arial Bold"/>
              </a:rPr>
              <a:t>Catholics</a:t>
            </a:r>
            <a:r>
              <a:rPr lang="en-US" sz="2499">
                <a:solidFill>
                  <a:srgbClr val="000000"/>
                </a:solidFill>
                <a:latin typeface="Arial"/>
                <a:ea typeface="Arial"/>
                <a:cs typeface="Arial"/>
                <a:sym typeface="Arial"/>
              </a:rPr>
              <a:t> made up 75% of the population, yet owned only 15% of the land and had no political power. </a:t>
            </a:r>
            <a:r>
              <a:rPr lang="en-US" sz="2499">
                <a:solidFill>
                  <a:srgbClr val="000000"/>
                </a:solidFill>
                <a:latin typeface="Arial"/>
                <a:ea typeface="Arial"/>
                <a:cs typeface="Arial"/>
                <a:sym typeface="Arial"/>
              </a:rPr>
              <a:t>To protect the interests of the Protestant ruling classes, the British passed the Penal Laws which discriminated against Catholics. The aim of these laws were to keep millions of Catholics poor and uneducated with little chance of making any progress in life. </a:t>
            </a:r>
            <a:r>
              <a:rPr lang="en-US" sz="2499">
                <a:solidFill>
                  <a:srgbClr val="000000"/>
                </a:solidFill>
                <a:latin typeface="Arial"/>
                <a:ea typeface="Arial"/>
                <a:cs typeface="Arial"/>
                <a:sym typeface="Arial"/>
              </a:rPr>
              <a:t>These included:</a:t>
            </a:r>
          </a:p>
          <a:p>
            <a:pPr algn="l" marL="539749" indent="-269875" lvl="1">
              <a:lnSpc>
                <a:spcPts val="3499"/>
              </a:lnSpc>
              <a:buFont typeface="Arial"/>
              <a:buChar char="•"/>
            </a:pPr>
            <a:r>
              <a:rPr lang="en-US" sz="2499">
                <a:solidFill>
                  <a:srgbClr val="000000"/>
                </a:solidFill>
                <a:latin typeface="Arial"/>
                <a:ea typeface="Arial"/>
                <a:cs typeface="Arial"/>
                <a:sym typeface="Arial"/>
              </a:rPr>
              <a:t>Catholics were not allowed vote or sit in parliament.</a:t>
            </a:r>
          </a:p>
          <a:p>
            <a:pPr algn="l" marL="539749" indent="-269875" lvl="1">
              <a:lnSpc>
                <a:spcPts val="3499"/>
              </a:lnSpc>
              <a:buFont typeface="Arial"/>
              <a:buChar char="•"/>
            </a:pPr>
            <a:r>
              <a:rPr lang="en-US" sz="2499">
                <a:solidFill>
                  <a:srgbClr val="000000"/>
                </a:solidFill>
                <a:latin typeface="Arial"/>
                <a:ea typeface="Arial"/>
                <a:cs typeface="Arial"/>
                <a:sym typeface="Arial"/>
              </a:rPr>
              <a:t>Catholic priests, bishops and orders were banned.</a:t>
            </a:r>
          </a:p>
          <a:p>
            <a:pPr algn="l" marL="539749" indent="-269875" lvl="1">
              <a:lnSpc>
                <a:spcPts val="3499"/>
              </a:lnSpc>
              <a:buFont typeface="Arial"/>
              <a:buChar char="•"/>
            </a:pPr>
            <a:r>
              <a:rPr lang="en-US" sz="2499">
                <a:solidFill>
                  <a:srgbClr val="000000"/>
                </a:solidFill>
                <a:latin typeface="Arial"/>
                <a:ea typeface="Arial"/>
                <a:cs typeface="Arial"/>
                <a:sym typeface="Arial"/>
              </a:rPr>
              <a:t>Catholics could not open or attend schools.</a:t>
            </a:r>
          </a:p>
          <a:p>
            <a:pPr algn="l" marL="539749" indent="-269875" lvl="1">
              <a:lnSpc>
                <a:spcPts val="3499"/>
              </a:lnSpc>
              <a:buFont typeface="Arial"/>
              <a:buChar char="•"/>
            </a:pPr>
            <a:r>
              <a:rPr lang="en-US" sz="2499">
                <a:solidFill>
                  <a:srgbClr val="000000"/>
                </a:solidFill>
                <a:latin typeface="Arial"/>
                <a:ea typeface="Arial"/>
                <a:cs typeface="Arial"/>
                <a:sym typeface="Arial"/>
              </a:rPr>
              <a:t>Catholic-owned land had to be divided equally between all sons upon a father’s death.</a:t>
            </a:r>
          </a:p>
          <a:p>
            <a:pPr algn="l" marL="539749" indent="-269875" lvl="1">
              <a:lnSpc>
                <a:spcPts val="3499"/>
              </a:lnSpc>
              <a:buFont typeface="Arial"/>
              <a:buChar char="•"/>
            </a:pPr>
            <a:r>
              <a:rPr lang="en-US" sz="2499">
                <a:solidFill>
                  <a:srgbClr val="000000"/>
                </a:solidFill>
                <a:latin typeface="Arial"/>
                <a:ea typeface="Arial"/>
                <a:cs typeface="Arial"/>
                <a:sym typeface="Arial"/>
              </a:rPr>
              <a:t>Catholics had to pay </a:t>
            </a:r>
            <a:r>
              <a:rPr lang="en-US" b="true" sz="2499">
                <a:solidFill>
                  <a:srgbClr val="000000"/>
                </a:solidFill>
                <a:latin typeface="Arial Bold"/>
                <a:ea typeface="Arial Bold"/>
                <a:cs typeface="Arial Bold"/>
                <a:sym typeface="Arial Bold"/>
              </a:rPr>
              <a:t>tithes </a:t>
            </a:r>
            <a:r>
              <a:rPr lang="en-US" sz="2499">
                <a:solidFill>
                  <a:srgbClr val="000000"/>
                </a:solidFill>
                <a:latin typeface="Arial"/>
                <a:ea typeface="Arial"/>
                <a:cs typeface="Arial"/>
                <a:sym typeface="Arial"/>
              </a:rPr>
              <a:t>to the Church of Ireland (Protestant) clergy.</a:t>
            </a:r>
          </a:p>
          <a:p>
            <a:pPr algn="l" marL="539749" indent="-269875" lvl="1">
              <a:lnSpc>
                <a:spcPts val="3499"/>
              </a:lnSpc>
              <a:buFont typeface="Arial"/>
              <a:buChar char="•"/>
            </a:pPr>
            <a:r>
              <a:rPr lang="en-US" sz="2499">
                <a:solidFill>
                  <a:srgbClr val="000000"/>
                </a:solidFill>
                <a:latin typeface="Arial"/>
                <a:ea typeface="Arial"/>
                <a:cs typeface="Arial"/>
                <a:sym typeface="Arial"/>
              </a:rPr>
              <a:t>Catholics could not buy land from a Protestant.</a:t>
            </a:r>
          </a:p>
          <a:p>
            <a:pPr algn="l" marL="539749" indent="-269875" lvl="1">
              <a:lnSpc>
                <a:spcPts val="3499"/>
              </a:lnSpc>
              <a:buFont typeface="Arial"/>
              <a:buChar char="•"/>
            </a:pPr>
            <a:r>
              <a:rPr lang="en-US" sz="2499">
                <a:solidFill>
                  <a:srgbClr val="000000"/>
                </a:solidFill>
                <a:latin typeface="Arial"/>
                <a:ea typeface="Arial"/>
                <a:cs typeface="Arial"/>
                <a:sym typeface="Arial"/>
              </a:rPr>
              <a:t>Catholics could not become a barrister, judge or solicitor.</a:t>
            </a:r>
          </a:p>
          <a:p>
            <a:pPr algn="l" marL="539749" indent="-269875" lvl="1">
              <a:lnSpc>
                <a:spcPts val="3499"/>
              </a:lnSpc>
              <a:buFont typeface="Arial"/>
              <a:buChar char="•"/>
            </a:pPr>
            <a:r>
              <a:rPr lang="en-US" sz="2499">
                <a:solidFill>
                  <a:srgbClr val="000000"/>
                </a:solidFill>
                <a:latin typeface="Arial"/>
                <a:ea typeface="Arial"/>
                <a:cs typeface="Arial"/>
                <a:sym typeface="Arial"/>
              </a:rPr>
              <a:t>Catholics could not live in towns.</a:t>
            </a:r>
          </a:p>
          <a:p>
            <a:pPr algn="l">
              <a:lnSpc>
                <a:spcPts val="3499"/>
              </a:lnSpc>
            </a:pPr>
            <a:r>
              <a:rPr lang="en-US" sz="2499">
                <a:solidFill>
                  <a:srgbClr val="000000"/>
                </a:solidFill>
                <a:latin typeface="Arial"/>
                <a:ea typeface="Arial"/>
                <a:cs typeface="Arial"/>
                <a:sym typeface="Arial"/>
              </a:rPr>
              <a:t>While some of the worst laws were repealed in the 1770s, Catholics still had no say in how they country was run. By the 1790s, most Catholics were poor, under-educated tenant farmers who resented the high rents and tithes they had to pay. In rural areas, secret groups such as the </a:t>
            </a:r>
            <a:r>
              <a:rPr lang="en-US" sz="2499" b="true">
                <a:solidFill>
                  <a:srgbClr val="000000"/>
                </a:solidFill>
                <a:latin typeface="Arial Bold"/>
                <a:ea typeface="Arial Bold"/>
                <a:cs typeface="Arial Bold"/>
                <a:sym typeface="Arial Bold"/>
              </a:rPr>
              <a:t>Whiteboys </a:t>
            </a:r>
            <a:r>
              <a:rPr lang="en-US" sz="2499">
                <a:solidFill>
                  <a:srgbClr val="000000"/>
                </a:solidFill>
                <a:latin typeface="Arial"/>
                <a:ea typeface="Arial"/>
                <a:cs typeface="Arial"/>
                <a:sym typeface="Arial"/>
              </a:rPr>
              <a:t>savagely attacked Protestant landlords.</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Position of Presbyterians</a:t>
            </a:r>
          </a:p>
        </p:txBody>
      </p:sp>
      <p:sp>
        <p:nvSpPr>
          <p:cNvPr name="TextBox 8" id="8"/>
          <p:cNvSpPr txBox="true"/>
          <p:nvPr/>
        </p:nvSpPr>
        <p:spPr>
          <a:xfrm rot="0">
            <a:off x="1028700" y="2130424"/>
            <a:ext cx="15609955" cy="265747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Presbyterians were mainly Scottish settlers in Ulster, particularly around Belfast and made up 10% of the population. They were known as </a:t>
            </a:r>
            <a:r>
              <a:rPr lang="en-US" sz="2999" b="true">
                <a:solidFill>
                  <a:srgbClr val="000000"/>
                </a:solidFill>
                <a:latin typeface="Arial Bold"/>
                <a:ea typeface="Arial Bold"/>
                <a:cs typeface="Arial Bold"/>
                <a:sym typeface="Arial Bold"/>
              </a:rPr>
              <a:t>dissenters</a:t>
            </a:r>
            <a:r>
              <a:rPr lang="en-US" sz="2999">
                <a:solidFill>
                  <a:srgbClr val="000000"/>
                </a:solidFill>
                <a:latin typeface="Arial"/>
                <a:ea typeface="Arial"/>
                <a:cs typeface="Arial"/>
                <a:sym typeface="Arial"/>
              </a:rPr>
              <a:t> at the time because </a:t>
            </a:r>
            <a:r>
              <a:rPr lang="en-US" sz="2999" u="sng">
                <a:solidFill>
                  <a:srgbClr val="000000"/>
                </a:solidFill>
                <a:latin typeface="Arial"/>
                <a:ea typeface="Arial"/>
                <a:cs typeface="Arial"/>
                <a:sym typeface="Arial"/>
              </a:rPr>
              <a:t>they disagreed with the official Protestant Church of Ireland (Anglicanism)</a:t>
            </a:r>
            <a:r>
              <a:rPr lang="en-US" sz="2999">
                <a:solidFill>
                  <a:srgbClr val="000000"/>
                </a:solidFill>
                <a:latin typeface="Arial"/>
                <a:ea typeface="Arial"/>
                <a:cs typeface="Arial"/>
                <a:sym typeface="Arial"/>
              </a:rPr>
              <a:t>. Although they were not subjected to the harshest of the Penal Laws because they were still Protestant, they were </a:t>
            </a:r>
            <a:r>
              <a:rPr lang="en-US" sz="2999" b="true">
                <a:solidFill>
                  <a:srgbClr val="000000"/>
                </a:solidFill>
                <a:latin typeface="Arial Bold"/>
                <a:ea typeface="Arial Bold"/>
                <a:cs typeface="Arial Bold"/>
                <a:sym typeface="Arial Bold"/>
              </a:rPr>
              <a:t>not allowed to vote or sit in parliament.</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847725"/>
            <a:ext cx="15609955" cy="866775"/>
          </a:xfrm>
          <a:prstGeom prst="rect">
            <a:avLst/>
          </a:prstGeom>
        </p:spPr>
        <p:txBody>
          <a:bodyPr anchor="t" rtlCol="false" tIns="0" lIns="0" bIns="0" rIns="0">
            <a:spAutoFit/>
          </a:bodyPr>
          <a:lstStyle/>
          <a:p>
            <a:pPr algn="l">
              <a:lnSpc>
                <a:spcPts val="6300"/>
              </a:lnSpc>
            </a:pPr>
            <a:r>
              <a:rPr lang="en-US" sz="4500" b="true">
                <a:solidFill>
                  <a:srgbClr val="004716"/>
                </a:solidFill>
                <a:latin typeface="Arial Bold"/>
                <a:ea typeface="Arial Bold"/>
                <a:cs typeface="Arial Bold"/>
                <a:sym typeface="Arial Bold"/>
              </a:rPr>
              <a:t>The Influence of the American and French Revolutions</a:t>
            </a:r>
          </a:p>
        </p:txBody>
      </p:sp>
      <p:sp>
        <p:nvSpPr>
          <p:cNvPr name="TextBox 8" id="8"/>
          <p:cNvSpPr txBox="true"/>
          <p:nvPr/>
        </p:nvSpPr>
        <p:spPr>
          <a:xfrm rot="0">
            <a:off x="1028700" y="1600200"/>
            <a:ext cx="9609824" cy="7372350"/>
          </a:xfrm>
          <a:prstGeom prst="rect">
            <a:avLst/>
          </a:prstGeom>
        </p:spPr>
        <p:txBody>
          <a:bodyPr anchor="t" rtlCol="false" tIns="0" lIns="0" bIns="0" rIns="0">
            <a:spAutoFit/>
          </a:bodyPr>
          <a:lstStyle/>
          <a:p>
            <a:pPr algn="just">
              <a:lnSpc>
                <a:spcPts val="4199"/>
              </a:lnSpc>
            </a:pPr>
            <a:r>
              <a:rPr lang="en-US" sz="2999">
                <a:solidFill>
                  <a:srgbClr val="000000"/>
                </a:solidFill>
                <a:latin typeface="Arial"/>
                <a:ea typeface="Arial"/>
                <a:cs typeface="Arial"/>
                <a:sym typeface="Arial"/>
              </a:rPr>
              <a:t>The events of the American and French Revolutions had a big impact on Ireland. </a:t>
            </a:r>
            <a:r>
              <a:rPr lang="en-US" sz="2999">
                <a:solidFill>
                  <a:srgbClr val="000000"/>
                </a:solidFill>
                <a:latin typeface="Arial"/>
                <a:ea typeface="Arial"/>
                <a:cs typeface="Arial"/>
                <a:sym typeface="Arial"/>
              </a:rPr>
              <a:t>Irish troops and newspapers gave the people in Ireland a lot of reports and stories of what was happening. Many Catholics and Presbyterians were attracted to the ideas of liberty and equality. </a:t>
            </a:r>
          </a:p>
          <a:p>
            <a:pPr algn="just">
              <a:lnSpc>
                <a:spcPts val="4199"/>
              </a:lnSpc>
            </a:pPr>
            <a:r>
              <a:rPr lang="en-US" sz="2999">
                <a:solidFill>
                  <a:srgbClr val="000000"/>
                </a:solidFill>
                <a:latin typeface="Arial"/>
                <a:ea typeface="Arial"/>
                <a:cs typeface="Arial"/>
                <a:sym typeface="Arial"/>
              </a:rPr>
              <a:t>How British government dealt with Ireland was also affected by these revolutions. During the war in America, for fear that a similar revolt would break out in Ireland, the Irish parliament was given more over its own affairs. During the French Revolution - especially after war was declared on France in 1793 - the British</a:t>
            </a:r>
            <a:r>
              <a:rPr lang="en-US" sz="2999">
                <a:solidFill>
                  <a:srgbClr val="000000"/>
                </a:solidFill>
                <a:latin typeface="Arial"/>
                <a:ea typeface="Arial"/>
                <a:cs typeface="Arial"/>
                <a:sym typeface="Arial"/>
              </a:rPr>
              <a:t> feared feared a full rebellion in Ireland with French support, or even a French invasion to use Ireland as a base from which to attack Britain.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Freeform 10" id="10"/>
          <p:cNvSpPr/>
          <p:nvPr/>
        </p:nvSpPr>
        <p:spPr>
          <a:xfrm flipH="false" flipV="false" rot="0">
            <a:off x="10962374" y="1714500"/>
            <a:ext cx="5976886" cy="8010811"/>
          </a:xfrm>
          <a:custGeom>
            <a:avLst/>
            <a:gdLst/>
            <a:ahLst/>
            <a:cxnLst/>
            <a:rect r="r" b="b" t="t" l="l"/>
            <a:pathLst>
              <a:path h="8010811" w="5976886">
                <a:moveTo>
                  <a:pt x="0" y="0"/>
                </a:moveTo>
                <a:lnTo>
                  <a:pt x="5976886" y="0"/>
                </a:lnTo>
                <a:lnTo>
                  <a:pt x="5976886" y="8010811"/>
                </a:lnTo>
                <a:lnTo>
                  <a:pt x="0" y="8010811"/>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159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was the Protestant Ascendancy?</a:t>
            </a:r>
          </a:p>
          <a:p>
            <a:pPr algn="l" marL="539749" indent="-269875" lvl="1">
              <a:lnSpc>
                <a:spcPts val="3499"/>
              </a:lnSpc>
              <a:buAutoNum type="arabicPeriod" startAt="1"/>
            </a:pPr>
            <a:r>
              <a:rPr lang="en-US" sz="2499">
                <a:solidFill>
                  <a:srgbClr val="0DA33B"/>
                </a:solidFill>
                <a:latin typeface="Arial"/>
                <a:ea typeface="Arial"/>
                <a:cs typeface="Arial"/>
                <a:sym typeface="Arial"/>
              </a:rPr>
              <a:t>What were the Penal Laws? Give two examples.</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each of the following groups unhappy about its position in Ireland by the 1790s; (a) Anglicans (b) Catholics (c) Presbyterians?</a:t>
            </a:r>
          </a:p>
          <a:p>
            <a:pPr algn="l" marL="539749" indent="-269875" lvl="1">
              <a:lnSpc>
                <a:spcPts val="3499"/>
              </a:lnSpc>
              <a:buAutoNum type="arabicPeriod" startAt="1"/>
            </a:pPr>
            <a:r>
              <a:rPr lang="en-US" sz="2499">
                <a:solidFill>
                  <a:srgbClr val="0DA33B"/>
                </a:solidFill>
                <a:latin typeface="Arial"/>
                <a:ea typeface="Arial"/>
                <a:cs typeface="Arial"/>
                <a:sym typeface="Arial"/>
              </a:rPr>
              <a:t>Why do you think the ideas of the American and French Revolutions appealed to many? Explain your answer.</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the British government worried about the influence of these revolutions on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b="true" sz="8999" spc="404">
                <a:solidFill>
                  <a:srgbClr val="0DA33B"/>
                </a:solidFill>
                <a:latin typeface="Arial Bold"/>
                <a:ea typeface="Arial Bold"/>
                <a:cs typeface="Arial Bold"/>
                <a:sym typeface="Arial Bold"/>
              </a:rPr>
              <a:t>14.2: THE UNITED IRISHMEN</a:t>
            </a:r>
          </a:p>
        </p:txBody>
      </p:sp>
      <p:sp>
        <p:nvSpPr>
          <p:cNvPr name="TextBox 4" id="4"/>
          <p:cNvSpPr txBox="true"/>
          <p:nvPr/>
        </p:nvSpPr>
        <p:spPr>
          <a:xfrm rot="0">
            <a:off x="271746" y="3753160"/>
            <a:ext cx="1774450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14.2: the united irishmen</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14</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1798</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42950"/>
            <a:ext cx="15609955" cy="1419225"/>
          </a:xfrm>
          <a:prstGeom prst="rect">
            <a:avLst/>
          </a:prstGeom>
        </p:spPr>
        <p:txBody>
          <a:bodyPr anchor="t" rtlCol="false" tIns="0" lIns="0" bIns="0" rIns="0">
            <a:spAutoFit/>
          </a:bodyPr>
          <a:lstStyle/>
          <a:p>
            <a:pPr algn="l">
              <a:lnSpc>
                <a:spcPts val="10499"/>
              </a:lnSpc>
            </a:pPr>
            <a:r>
              <a:rPr lang="en-US" sz="7499" b="true">
                <a:solidFill>
                  <a:srgbClr val="004716"/>
                </a:solidFill>
                <a:latin typeface="Arial Bold"/>
                <a:ea typeface="Arial Bold"/>
                <a:cs typeface="Arial Bold"/>
                <a:sym typeface="Arial Bold"/>
              </a:rPr>
              <a:t>Foundation of the United Irishmen</a:t>
            </a:r>
          </a:p>
        </p:txBody>
      </p:sp>
      <p:sp>
        <p:nvSpPr>
          <p:cNvPr name="TextBox 8" id="8"/>
          <p:cNvSpPr txBox="true"/>
          <p:nvPr/>
        </p:nvSpPr>
        <p:spPr>
          <a:xfrm rot="0">
            <a:off x="1028700" y="2019586"/>
            <a:ext cx="10398506" cy="704215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In 1791, </a:t>
            </a:r>
            <a:r>
              <a:rPr lang="en-US" sz="2499" b="true">
                <a:solidFill>
                  <a:srgbClr val="000000"/>
                </a:solidFill>
                <a:latin typeface="Arial Bold"/>
                <a:ea typeface="Arial Bold"/>
                <a:cs typeface="Arial Bold"/>
                <a:sym typeface="Arial Bold"/>
              </a:rPr>
              <a:t>Theobald Wolfe Tone </a:t>
            </a:r>
            <a:r>
              <a:rPr lang="en-US" sz="2499">
                <a:solidFill>
                  <a:srgbClr val="000000"/>
                </a:solidFill>
                <a:latin typeface="Arial"/>
                <a:ea typeface="Arial"/>
                <a:cs typeface="Arial"/>
                <a:sym typeface="Arial"/>
              </a:rPr>
              <a:t>sent out a pamphlet (“</a:t>
            </a:r>
            <a:r>
              <a:rPr lang="en-US" sz="2499" i="true">
                <a:solidFill>
                  <a:srgbClr val="000000"/>
                </a:solidFill>
                <a:latin typeface="Arial Italics"/>
                <a:ea typeface="Arial Italics"/>
                <a:cs typeface="Arial Italics"/>
                <a:sym typeface="Arial Italics"/>
              </a:rPr>
              <a:t>An Argument on Behalf of the Catholics of Ireland</a:t>
            </a:r>
            <a:r>
              <a:rPr lang="en-US" sz="2499">
                <a:solidFill>
                  <a:srgbClr val="000000"/>
                </a:solidFill>
                <a:latin typeface="Arial"/>
                <a:ea typeface="Arial"/>
                <a:cs typeface="Arial"/>
                <a:sym typeface="Arial"/>
              </a:rPr>
              <a:t>”) attacking the administration of the Marquess of Buckingham and arguing that Catholics should have the same rights as Protestants. </a:t>
            </a:r>
            <a:r>
              <a:rPr lang="en-US" sz="2499">
                <a:solidFill>
                  <a:srgbClr val="000000"/>
                </a:solidFill>
                <a:latin typeface="Arial"/>
                <a:ea typeface="Arial"/>
                <a:cs typeface="Arial"/>
                <a:sym typeface="Arial"/>
              </a:rPr>
              <a:t>Presbyterians were also interested in the ideas of the French Revolution and invited him to a meeting in Belfast.</a:t>
            </a:r>
          </a:p>
          <a:p>
            <a:pPr algn="l">
              <a:lnSpc>
                <a:spcPts val="3499"/>
              </a:lnSpc>
            </a:pPr>
            <a:r>
              <a:rPr lang="en-US" sz="2499">
                <a:solidFill>
                  <a:srgbClr val="000000"/>
                </a:solidFill>
                <a:latin typeface="Arial"/>
                <a:ea typeface="Arial"/>
                <a:cs typeface="Arial"/>
                <a:sym typeface="Arial"/>
              </a:rPr>
              <a:t>This meeting founded the </a:t>
            </a:r>
            <a:r>
              <a:rPr lang="en-US" sz="2499" b="true">
                <a:solidFill>
                  <a:srgbClr val="000000"/>
                </a:solidFill>
                <a:latin typeface="Arial Bold"/>
                <a:ea typeface="Arial Bold"/>
                <a:cs typeface="Arial Bold"/>
                <a:sym typeface="Arial Bold"/>
              </a:rPr>
              <a:t>Society of United Irishmen</a:t>
            </a:r>
            <a:r>
              <a:rPr lang="en-US" sz="2499">
                <a:solidFill>
                  <a:srgbClr val="000000"/>
                </a:solidFill>
                <a:latin typeface="Arial"/>
                <a:ea typeface="Arial"/>
                <a:cs typeface="Arial"/>
                <a:sym typeface="Arial"/>
              </a:rPr>
              <a:t>. The other founding members were </a:t>
            </a:r>
            <a:r>
              <a:rPr lang="en-US" sz="2499" b="true">
                <a:solidFill>
                  <a:srgbClr val="000000"/>
                </a:solidFill>
                <a:latin typeface="Arial Bold"/>
                <a:ea typeface="Arial Bold"/>
                <a:cs typeface="Arial Bold"/>
                <a:sym typeface="Arial Bold"/>
              </a:rPr>
              <a:t>Samuel Neilson</a:t>
            </a:r>
            <a:r>
              <a:rPr lang="en-US" sz="2499">
                <a:solidFill>
                  <a:srgbClr val="000000"/>
                </a:solidFill>
                <a:latin typeface="Arial"/>
                <a:ea typeface="Arial"/>
                <a:cs typeface="Arial"/>
                <a:sym typeface="Arial"/>
              </a:rPr>
              <a:t>, </a:t>
            </a:r>
            <a:r>
              <a:rPr lang="en-US" sz="2499" b="true">
                <a:solidFill>
                  <a:srgbClr val="000000"/>
                </a:solidFill>
                <a:latin typeface="Arial Bold"/>
                <a:ea typeface="Arial Bold"/>
                <a:cs typeface="Arial Bold"/>
                <a:sym typeface="Arial Bold"/>
              </a:rPr>
              <a:t>Henry Joy McCracken</a:t>
            </a:r>
            <a:r>
              <a:rPr lang="en-US" sz="2499">
                <a:solidFill>
                  <a:srgbClr val="000000"/>
                </a:solidFill>
                <a:latin typeface="Arial"/>
                <a:ea typeface="Arial"/>
                <a:cs typeface="Arial"/>
                <a:sym typeface="Arial"/>
              </a:rPr>
              <a:t>, </a:t>
            </a:r>
            <a:r>
              <a:rPr lang="en-US" sz="2499" b="true">
                <a:solidFill>
                  <a:srgbClr val="000000"/>
                </a:solidFill>
                <a:latin typeface="Arial Bold"/>
                <a:ea typeface="Arial Bold"/>
                <a:cs typeface="Arial Bold"/>
                <a:sym typeface="Arial Bold"/>
              </a:rPr>
              <a:t>Thomas Russel </a:t>
            </a:r>
            <a:r>
              <a:rPr lang="en-US" sz="2499">
                <a:solidFill>
                  <a:srgbClr val="000000"/>
                </a:solidFill>
                <a:latin typeface="Arial"/>
                <a:ea typeface="Arial"/>
                <a:cs typeface="Arial"/>
                <a:sym typeface="Arial"/>
              </a:rPr>
              <a:t>and </a:t>
            </a:r>
            <a:r>
              <a:rPr lang="en-US" sz="2499" b="true">
                <a:solidFill>
                  <a:srgbClr val="000000"/>
                </a:solidFill>
                <a:latin typeface="Arial Bold"/>
                <a:ea typeface="Arial Bold"/>
                <a:cs typeface="Arial Bold"/>
                <a:sym typeface="Arial Bold"/>
              </a:rPr>
              <a:t>William Drennan</a:t>
            </a:r>
            <a:r>
              <a:rPr lang="en-US" sz="2499">
                <a:solidFill>
                  <a:srgbClr val="000000"/>
                </a:solidFill>
                <a:latin typeface="Arial"/>
                <a:ea typeface="Arial"/>
                <a:cs typeface="Arial"/>
                <a:sym typeface="Arial"/>
              </a:rPr>
              <a:t>. Soon a Dublin branch was founded by </a:t>
            </a:r>
            <a:r>
              <a:rPr lang="en-US" sz="2499" b="true">
                <a:solidFill>
                  <a:srgbClr val="000000"/>
                </a:solidFill>
                <a:latin typeface="Arial Bold"/>
                <a:ea typeface="Arial Bold"/>
                <a:cs typeface="Arial Bold"/>
                <a:sym typeface="Arial Bold"/>
              </a:rPr>
              <a:t>Napper Tandy</a:t>
            </a:r>
            <a:r>
              <a:rPr lang="en-US" sz="2499">
                <a:solidFill>
                  <a:srgbClr val="000000"/>
                </a:solidFill>
                <a:latin typeface="Arial"/>
                <a:ea typeface="Arial"/>
                <a:cs typeface="Arial"/>
                <a:sym typeface="Arial"/>
              </a:rPr>
              <a:t> and other branches appeared around the country. In January 1792, they began publishing their own newspaper, </a:t>
            </a:r>
            <a:r>
              <a:rPr lang="en-US" sz="2499" i="true" b="true">
                <a:solidFill>
                  <a:srgbClr val="000000"/>
                </a:solidFill>
                <a:latin typeface="Arial Bold Italics"/>
                <a:ea typeface="Arial Bold Italics"/>
                <a:cs typeface="Arial Bold Italics"/>
                <a:sym typeface="Arial Bold Italics"/>
              </a:rPr>
              <a:t>The Northern Star</a:t>
            </a:r>
            <a:r>
              <a:rPr lang="en-US" sz="2499">
                <a:solidFill>
                  <a:srgbClr val="000000"/>
                </a:solidFill>
                <a:latin typeface="Arial"/>
                <a:ea typeface="Arial"/>
                <a:cs typeface="Arial"/>
                <a:sym typeface="Arial"/>
              </a:rPr>
              <a:t>. Their original aim was a peaceful reform not a violent revolution. They wanted:</a:t>
            </a:r>
          </a:p>
          <a:p>
            <a:pPr algn="l" marL="539749" indent="-269875" lvl="1">
              <a:lnSpc>
                <a:spcPts val="3499"/>
              </a:lnSpc>
              <a:buFont typeface="Arial"/>
              <a:buChar char="•"/>
            </a:pPr>
            <a:r>
              <a:rPr lang="en-US" sz="2499">
                <a:solidFill>
                  <a:srgbClr val="000000"/>
                </a:solidFill>
                <a:latin typeface="Arial"/>
                <a:ea typeface="Arial"/>
                <a:cs typeface="Arial"/>
                <a:sym typeface="Arial"/>
              </a:rPr>
              <a:t>Religious equality</a:t>
            </a:r>
          </a:p>
          <a:p>
            <a:pPr algn="l" marL="539749" indent="-269875" lvl="1">
              <a:lnSpc>
                <a:spcPts val="3499"/>
              </a:lnSpc>
              <a:buFont typeface="Arial"/>
              <a:buChar char="•"/>
            </a:pPr>
            <a:r>
              <a:rPr lang="en-US" sz="2499">
                <a:solidFill>
                  <a:srgbClr val="000000"/>
                </a:solidFill>
                <a:latin typeface="Arial"/>
                <a:ea typeface="Arial"/>
                <a:cs typeface="Arial"/>
                <a:sym typeface="Arial"/>
              </a:rPr>
              <a:t>Removal of British influence from Ireland (but not a full independent republic)</a:t>
            </a:r>
          </a:p>
          <a:p>
            <a:pPr algn="l" marL="539749" indent="-269875" lvl="1">
              <a:lnSpc>
                <a:spcPts val="3499"/>
              </a:lnSpc>
              <a:buFont typeface="Arial"/>
              <a:buChar char="•"/>
            </a:pPr>
            <a:r>
              <a:rPr lang="en-US" sz="2499">
                <a:solidFill>
                  <a:srgbClr val="000000"/>
                </a:solidFill>
                <a:latin typeface="Arial"/>
                <a:ea typeface="Arial"/>
                <a:cs typeface="Arial"/>
                <a:sym typeface="Arial"/>
              </a:rPr>
              <a:t>That all </a:t>
            </a:r>
            <a:r>
              <a:rPr lang="en-US" b="true" sz="2499" i="true">
                <a:solidFill>
                  <a:srgbClr val="000000"/>
                </a:solidFill>
                <a:latin typeface="Arial Bold Italics"/>
                <a:ea typeface="Arial Bold Italics"/>
                <a:cs typeface="Arial Bold Italics"/>
                <a:sym typeface="Arial Bold Italics"/>
              </a:rPr>
              <a:t>men</a:t>
            </a:r>
            <a:r>
              <a:rPr lang="en-US" sz="2499">
                <a:solidFill>
                  <a:srgbClr val="000000"/>
                </a:solidFill>
                <a:latin typeface="Arial"/>
                <a:ea typeface="Arial"/>
                <a:cs typeface="Arial"/>
                <a:sym typeface="Arial"/>
              </a:rPr>
              <a:t> should have the vote and right to sit in parliament.</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Freeform 10" id="10"/>
          <p:cNvSpPr/>
          <p:nvPr/>
        </p:nvSpPr>
        <p:spPr>
          <a:xfrm flipH="false" flipV="false" rot="0">
            <a:off x="11732006" y="2114836"/>
            <a:ext cx="4906649" cy="7610475"/>
          </a:xfrm>
          <a:custGeom>
            <a:avLst/>
            <a:gdLst/>
            <a:ahLst/>
            <a:cxnLst/>
            <a:rect r="r" b="b" t="t" l="l"/>
            <a:pathLst>
              <a:path h="7610475" w="4906649">
                <a:moveTo>
                  <a:pt x="0" y="0"/>
                </a:moveTo>
                <a:lnTo>
                  <a:pt x="4906649" y="0"/>
                </a:lnTo>
                <a:lnTo>
                  <a:pt x="4906649" y="7610475"/>
                </a:lnTo>
                <a:lnTo>
                  <a:pt x="0" y="7610475"/>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2915488" y="0"/>
            <a:ext cx="12457024" cy="9725311"/>
          </a:xfrm>
          <a:custGeom>
            <a:avLst/>
            <a:gdLst/>
            <a:ahLst/>
            <a:cxnLst/>
            <a:rect r="r" b="b" t="t" l="l"/>
            <a:pathLst>
              <a:path h="9725311" w="12457024">
                <a:moveTo>
                  <a:pt x="0" y="0"/>
                </a:moveTo>
                <a:lnTo>
                  <a:pt x="12457024" y="0"/>
                </a:lnTo>
                <a:lnTo>
                  <a:pt x="12457024"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5782197" y="1910859"/>
            <a:ext cx="10856458"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Theobald Wolfe Tone was born in Dublin in 1763 to a wealthy middle-class Anglican family. He s</a:t>
            </a:r>
            <a:r>
              <a:rPr lang="en-US" sz="2500">
                <a:solidFill>
                  <a:srgbClr val="000000"/>
                </a:solidFill>
                <a:latin typeface="Arial"/>
                <a:ea typeface="Arial"/>
                <a:cs typeface="Arial"/>
                <a:sym typeface="Arial"/>
              </a:rPr>
              <a:t>tudied law in Trinity College, qualified as a barrister from King’s Inn and attended Inn’s of court in London. He was inspired by the writers of the </a:t>
            </a:r>
            <a:r>
              <a:rPr lang="en-US" sz="2500" b="true">
                <a:solidFill>
                  <a:srgbClr val="000000"/>
                </a:solidFill>
                <a:latin typeface="Arial Bold"/>
                <a:ea typeface="Arial Bold"/>
                <a:cs typeface="Arial Bold"/>
                <a:sym typeface="Arial Bold"/>
              </a:rPr>
              <a:t>Enlightenment</a:t>
            </a:r>
            <a:r>
              <a:rPr lang="en-US" sz="2500">
                <a:solidFill>
                  <a:srgbClr val="000000"/>
                </a:solidFill>
                <a:latin typeface="Arial"/>
                <a:ea typeface="Arial"/>
                <a:cs typeface="Arial"/>
                <a:sym typeface="Arial"/>
              </a:rPr>
              <a:t> and visited Paris in 1789 to witness the events of the French Revolution in its initial stages. Inspired by the ideas of “liberty, equality, fraternity”, he returned to Ireland. He helped to found the United Irishmen in 1791. In 1795, he fled Ireland, fearing arrest, and later went to France to seek help for an invasion of Ireland. This invasion failed in Bantry Bay in 1797. Wolfe Tone returned in 1798, having learned of the United Irishmen's rising. He was captured in Donegal and was s</a:t>
            </a:r>
            <a:r>
              <a:rPr lang="en-US" sz="2500">
                <a:solidFill>
                  <a:srgbClr val="000000"/>
                </a:solidFill>
                <a:latin typeface="Arial"/>
                <a:ea typeface="Arial"/>
                <a:cs typeface="Arial"/>
                <a:sym typeface="Arial"/>
              </a:rPr>
              <a:t>ent to trial in Dublin where he was found guilty. He was denied “</a:t>
            </a:r>
            <a:r>
              <a:rPr lang="en-US" sz="2500" b="true">
                <a:solidFill>
                  <a:srgbClr val="000000"/>
                </a:solidFill>
                <a:latin typeface="Arial Bold"/>
                <a:ea typeface="Arial Bold"/>
                <a:cs typeface="Arial Bold"/>
                <a:sym typeface="Arial Bold"/>
              </a:rPr>
              <a:t>a soldier’s death</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firing squad</a:t>
            </a:r>
            <a:r>
              <a:rPr lang="en-US" sz="2500">
                <a:solidFill>
                  <a:srgbClr val="000000"/>
                </a:solidFill>
                <a:latin typeface="Arial"/>
                <a:ea typeface="Arial"/>
                <a:cs typeface="Arial"/>
                <a:sym typeface="Arial"/>
              </a:rPr>
              <a:t>). Before he could be hanged, Tone tried to commit suicide by cutting his own throat. He was unsuccessful in a quick death; it would take five days before he died of the wounds. He is considered the “Father of Irish Republicanism” and his ideas inspired generations of Irish republicans to fight for freedom from Britain.</a:t>
            </a:r>
          </a:p>
        </p:txBody>
      </p:sp>
      <p:sp>
        <p:nvSpPr>
          <p:cNvPr name="Freeform 7" id="7"/>
          <p:cNvSpPr/>
          <p:nvPr/>
        </p:nvSpPr>
        <p:spPr>
          <a:xfrm flipH="false" flipV="false" rot="0">
            <a:off x="853926" y="2723279"/>
            <a:ext cx="4760144" cy="6407908"/>
          </a:xfrm>
          <a:custGeom>
            <a:avLst/>
            <a:gdLst/>
            <a:ahLst/>
            <a:cxnLst/>
            <a:rect r="r" b="b" t="t" l="l"/>
            <a:pathLst>
              <a:path h="6407908" w="4760144">
                <a:moveTo>
                  <a:pt x="0" y="0"/>
                </a:moveTo>
                <a:lnTo>
                  <a:pt x="4760145" y="0"/>
                </a:lnTo>
                <a:lnTo>
                  <a:pt x="4760145" y="6407909"/>
                </a:lnTo>
                <a:lnTo>
                  <a:pt x="0" y="6407909"/>
                </a:lnTo>
                <a:lnTo>
                  <a:pt x="0" y="0"/>
                </a:lnTo>
                <a:close/>
              </a:path>
            </a:pathLst>
          </a:custGeom>
          <a:blipFill>
            <a:blip r:embed="rId2"/>
            <a:stretch>
              <a:fillRect l="0" t="-1873" r="0" b="0"/>
            </a:stretch>
          </a:blipFill>
        </p:spPr>
      </p:sp>
      <p:sp>
        <p:nvSpPr>
          <p:cNvPr name="TextBox 8" id="8"/>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716"/>
                </a:solidFill>
                <a:latin typeface="Arial Bold"/>
                <a:ea typeface="Arial Bold"/>
                <a:cs typeface="Arial Bold"/>
                <a:sym typeface="Arial Bold"/>
              </a:rPr>
              <a:t>Theobald Wolfe Tone, 1763-1798</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8" id="8"/>
          <p:cNvGrpSpPr/>
          <p:nvPr/>
        </p:nvGrpSpPr>
        <p:grpSpPr>
          <a:xfrm rot="0">
            <a:off x="2073196" y="4908714"/>
            <a:ext cx="2262286" cy="1010647"/>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0" id="10"/>
            <p:cNvSpPr txBox="true"/>
            <p:nvPr/>
          </p:nvSpPr>
          <p:spPr>
            <a:xfrm>
              <a:off x="177800" y="-47625"/>
              <a:ext cx="655707"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1791</a:t>
              </a:r>
            </a:p>
          </p:txBody>
        </p:sp>
      </p:grpSp>
      <p:grpSp>
        <p:nvGrpSpPr>
          <p:cNvPr name="Group 11" id="11"/>
          <p:cNvGrpSpPr/>
          <p:nvPr/>
        </p:nvGrpSpPr>
        <p:grpSpPr>
          <a:xfrm rot="0">
            <a:off x="4038522" y="4908714"/>
            <a:ext cx="2155130" cy="1010647"/>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3" id="13"/>
            <p:cNvSpPr txBox="true"/>
            <p:nvPr/>
          </p:nvSpPr>
          <p:spPr>
            <a:xfrm>
              <a:off x="177800" y="-47625"/>
              <a:ext cx="612618"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1796</a:t>
              </a:r>
            </a:p>
          </p:txBody>
        </p:sp>
      </p:grpSp>
      <p:grpSp>
        <p:nvGrpSpPr>
          <p:cNvPr name="Group 14" id="14"/>
          <p:cNvGrpSpPr/>
          <p:nvPr/>
        </p:nvGrpSpPr>
        <p:grpSpPr>
          <a:xfrm rot="0">
            <a:off x="5936801" y="4908714"/>
            <a:ext cx="2235391" cy="1010647"/>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16" id="16"/>
            <p:cNvSpPr txBox="true"/>
            <p:nvPr/>
          </p:nvSpPr>
          <p:spPr>
            <a:xfrm>
              <a:off x="177800" y="-47625"/>
              <a:ext cx="644892"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1798</a:t>
              </a:r>
            </a:p>
          </p:txBody>
        </p:sp>
      </p:grpSp>
      <p:sp>
        <p:nvSpPr>
          <p:cNvPr name="AutoShape 17" id="17"/>
          <p:cNvSpPr/>
          <p:nvPr/>
        </p:nvSpPr>
        <p:spPr>
          <a:xfrm flipV="true">
            <a:off x="3174643" y="6118819"/>
            <a:ext cx="0" cy="2375198"/>
          </a:xfrm>
          <a:prstGeom prst="line">
            <a:avLst/>
          </a:prstGeom>
          <a:ln cap="flat" w="9525">
            <a:solidFill>
              <a:srgbClr val="0DA33B"/>
            </a:solidFill>
            <a:prstDash val="solid"/>
            <a:headEnd type="none" len="sm" w="sm"/>
            <a:tailEnd type="none" len="sm" w="sm"/>
          </a:ln>
        </p:spPr>
      </p:sp>
      <p:grpSp>
        <p:nvGrpSpPr>
          <p:cNvPr name="Group 18" id="18"/>
          <p:cNvGrpSpPr/>
          <p:nvPr/>
        </p:nvGrpSpPr>
        <p:grpSpPr>
          <a:xfrm rot="0">
            <a:off x="7868002" y="4908714"/>
            <a:ext cx="2262286" cy="1010647"/>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0" id="20"/>
            <p:cNvSpPr txBox="true"/>
            <p:nvPr/>
          </p:nvSpPr>
          <p:spPr>
            <a:xfrm>
              <a:off x="177800" y="-47625"/>
              <a:ext cx="655707"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1798</a:t>
              </a:r>
            </a:p>
          </p:txBody>
        </p:sp>
      </p:grpSp>
      <p:grpSp>
        <p:nvGrpSpPr>
          <p:cNvPr name="Group 21" id="21"/>
          <p:cNvGrpSpPr/>
          <p:nvPr/>
        </p:nvGrpSpPr>
        <p:grpSpPr>
          <a:xfrm rot="0">
            <a:off x="9833328" y="4908714"/>
            <a:ext cx="2155130" cy="1010647"/>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3" id="23"/>
            <p:cNvSpPr txBox="true"/>
            <p:nvPr/>
          </p:nvSpPr>
          <p:spPr>
            <a:xfrm>
              <a:off x="177800" y="-47625"/>
              <a:ext cx="612618"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1800</a:t>
              </a:r>
            </a:p>
          </p:txBody>
        </p:sp>
      </p:grpSp>
      <p:grpSp>
        <p:nvGrpSpPr>
          <p:cNvPr name="Group 24" id="24"/>
          <p:cNvGrpSpPr/>
          <p:nvPr/>
        </p:nvGrpSpPr>
        <p:grpSpPr>
          <a:xfrm rot="0">
            <a:off x="11731607" y="4908714"/>
            <a:ext cx="2235391" cy="1010647"/>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6" id="26"/>
            <p:cNvSpPr txBox="true"/>
            <p:nvPr/>
          </p:nvSpPr>
          <p:spPr>
            <a:xfrm>
              <a:off x="177800" y="-47625"/>
              <a:ext cx="644892"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1829</a:t>
              </a:r>
            </a:p>
          </p:txBody>
        </p:sp>
      </p:grpSp>
      <p:grpSp>
        <p:nvGrpSpPr>
          <p:cNvPr name="Group 27" id="27"/>
          <p:cNvGrpSpPr/>
          <p:nvPr/>
        </p:nvGrpSpPr>
        <p:grpSpPr>
          <a:xfrm rot="0">
            <a:off x="13666282" y="4908714"/>
            <a:ext cx="2262286" cy="1010647"/>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9" id="29"/>
            <p:cNvSpPr txBox="true"/>
            <p:nvPr/>
          </p:nvSpPr>
          <p:spPr>
            <a:xfrm>
              <a:off x="177800" y="-47625"/>
              <a:ext cx="655707"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1840</a:t>
              </a:r>
            </a:p>
          </p:txBody>
        </p:sp>
      </p:grpSp>
      <p:grpSp>
        <p:nvGrpSpPr>
          <p:cNvPr name="Group 30" id="30"/>
          <p:cNvGrpSpPr/>
          <p:nvPr/>
        </p:nvGrpSpPr>
        <p:grpSpPr>
          <a:xfrm rot="0">
            <a:off x="1754358" y="7435803"/>
            <a:ext cx="2899962" cy="1319062"/>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2" id="32"/>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sp>
        <p:nvSpPr>
          <p:cNvPr name="AutoShape 33" id="33"/>
          <p:cNvSpPr/>
          <p:nvPr/>
        </p:nvSpPr>
        <p:spPr>
          <a:xfrm flipV="true">
            <a:off x="6902740" y="6118819"/>
            <a:ext cx="0" cy="2375198"/>
          </a:xfrm>
          <a:prstGeom prst="line">
            <a:avLst/>
          </a:prstGeom>
          <a:ln cap="flat" w="9525">
            <a:solidFill>
              <a:srgbClr val="0DA33B"/>
            </a:solidFill>
            <a:prstDash val="solid"/>
            <a:headEnd type="none" len="sm" w="sm"/>
            <a:tailEnd type="none" len="sm" w="sm"/>
          </a:ln>
        </p:spPr>
      </p:sp>
      <p:grpSp>
        <p:nvGrpSpPr>
          <p:cNvPr name="Group 34" id="34"/>
          <p:cNvGrpSpPr/>
          <p:nvPr/>
        </p:nvGrpSpPr>
        <p:grpSpPr>
          <a:xfrm rot="0">
            <a:off x="5460183" y="7435803"/>
            <a:ext cx="2899962" cy="1319062"/>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6" id="36"/>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sp>
        <p:nvSpPr>
          <p:cNvPr name="AutoShape 37" id="37"/>
          <p:cNvSpPr/>
          <p:nvPr/>
        </p:nvSpPr>
        <p:spPr>
          <a:xfrm flipV="true">
            <a:off x="10934775" y="6117780"/>
            <a:ext cx="0" cy="2375198"/>
          </a:xfrm>
          <a:prstGeom prst="line">
            <a:avLst/>
          </a:prstGeom>
          <a:ln cap="flat" w="9525">
            <a:solidFill>
              <a:srgbClr val="0DA33B"/>
            </a:solidFill>
            <a:prstDash val="solid"/>
            <a:headEnd type="none" len="sm" w="sm"/>
            <a:tailEnd type="none" len="sm" w="sm"/>
          </a:ln>
        </p:spPr>
      </p:sp>
      <p:grpSp>
        <p:nvGrpSpPr>
          <p:cNvPr name="Group 38" id="38"/>
          <p:cNvGrpSpPr/>
          <p:nvPr/>
        </p:nvGrpSpPr>
        <p:grpSpPr>
          <a:xfrm rot="0">
            <a:off x="9532743" y="7434763"/>
            <a:ext cx="2899962" cy="1319062"/>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0" id="40"/>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sp>
        <p:nvSpPr>
          <p:cNvPr name="AutoShape 41" id="41"/>
          <p:cNvSpPr/>
          <p:nvPr/>
        </p:nvSpPr>
        <p:spPr>
          <a:xfrm flipV="true">
            <a:off x="14790001" y="6116741"/>
            <a:ext cx="0" cy="2375198"/>
          </a:xfrm>
          <a:prstGeom prst="line">
            <a:avLst/>
          </a:prstGeom>
          <a:ln cap="flat" w="9525">
            <a:solidFill>
              <a:srgbClr val="0DA33B"/>
            </a:solidFill>
            <a:prstDash val="solid"/>
            <a:headEnd type="none" len="sm" w="sm"/>
            <a:tailEnd type="none" len="sm" w="sm"/>
          </a:ln>
        </p:spPr>
      </p:sp>
      <p:grpSp>
        <p:nvGrpSpPr>
          <p:cNvPr name="Group 42" id="42"/>
          <p:cNvGrpSpPr/>
          <p:nvPr/>
        </p:nvGrpSpPr>
        <p:grpSpPr>
          <a:xfrm rot="0">
            <a:off x="13347444" y="7433724"/>
            <a:ext cx="2899962" cy="1319062"/>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4" id="44"/>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sp>
        <p:nvSpPr>
          <p:cNvPr name="AutoShape 45" id="45"/>
          <p:cNvSpPr/>
          <p:nvPr/>
        </p:nvSpPr>
        <p:spPr>
          <a:xfrm flipV="true">
            <a:off x="5108663" y="2344465"/>
            <a:ext cx="0" cy="2375198"/>
          </a:xfrm>
          <a:prstGeom prst="line">
            <a:avLst/>
          </a:prstGeom>
          <a:ln cap="flat" w="9525">
            <a:solidFill>
              <a:srgbClr val="0DA33B"/>
            </a:solidFill>
            <a:prstDash val="solid"/>
            <a:headEnd type="none" len="sm" w="sm"/>
            <a:tailEnd type="none" len="sm" w="sm"/>
          </a:ln>
        </p:spPr>
      </p:sp>
      <p:grpSp>
        <p:nvGrpSpPr>
          <p:cNvPr name="Group 46" id="46"/>
          <p:cNvGrpSpPr/>
          <p:nvPr/>
        </p:nvGrpSpPr>
        <p:grpSpPr>
          <a:xfrm rot="0">
            <a:off x="3666106" y="2071043"/>
            <a:ext cx="2899962" cy="1319062"/>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8" id="48"/>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sp>
        <p:nvSpPr>
          <p:cNvPr name="AutoShape 49" id="49"/>
          <p:cNvSpPr/>
          <p:nvPr/>
        </p:nvSpPr>
        <p:spPr>
          <a:xfrm flipV="true">
            <a:off x="8991721" y="2344465"/>
            <a:ext cx="0" cy="2375198"/>
          </a:xfrm>
          <a:prstGeom prst="line">
            <a:avLst/>
          </a:prstGeom>
          <a:ln cap="flat" w="9525">
            <a:solidFill>
              <a:srgbClr val="0DA33B"/>
            </a:solidFill>
            <a:prstDash val="solid"/>
            <a:headEnd type="none" len="sm" w="sm"/>
            <a:tailEnd type="none" len="sm" w="sm"/>
          </a:ln>
        </p:spPr>
      </p:sp>
      <p:grpSp>
        <p:nvGrpSpPr>
          <p:cNvPr name="Group 50" id="50"/>
          <p:cNvGrpSpPr/>
          <p:nvPr/>
        </p:nvGrpSpPr>
        <p:grpSpPr>
          <a:xfrm rot="0">
            <a:off x="7549164" y="2071043"/>
            <a:ext cx="2899962" cy="1319062"/>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2" id="52"/>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sp>
        <p:nvSpPr>
          <p:cNvPr name="AutoShape 53" id="53"/>
          <p:cNvSpPr/>
          <p:nvPr/>
        </p:nvSpPr>
        <p:spPr>
          <a:xfrm flipV="true">
            <a:off x="12841879" y="2339216"/>
            <a:ext cx="0" cy="2375198"/>
          </a:xfrm>
          <a:prstGeom prst="line">
            <a:avLst/>
          </a:prstGeom>
          <a:ln cap="flat" w="9525">
            <a:solidFill>
              <a:srgbClr val="0DA33B"/>
            </a:solidFill>
            <a:prstDash val="solid"/>
            <a:headEnd type="none" len="sm" w="sm"/>
            <a:tailEnd type="none" len="sm" w="sm"/>
          </a:ln>
        </p:spPr>
      </p:sp>
      <p:grpSp>
        <p:nvGrpSpPr>
          <p:cNvPr name="Group 54" id="54"/>
          <p:cNvGrpSpPr/>
          <p:nvPr/>
        </p:nvGrpSpPr>
        <p:grpSpPr>
          <a:xfrm rot="0">
            <a:off x="11399322" y="2065794"/>
            <a:ext cx="2899962" cy="1319062"/>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6" id="56"/>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grpSp>
        <p:nvGrpSpPr>
          <p:cNvPr name="Group 57" id="57"/>
          <p:cNvGrpSpPr/>
          <p:nvPr/>
        </p:nvGrpSpPr>
        <p:grpSpPr>
          <a:xfrm rot="0">
            <a:off x="5399535" y="656765"/>
            <a:ext cx="7588549" cy="631182"/>
            <a:chOff x="0" y="0"/>
            <a:chExt cx="2114442" cy="175870"/>
          </a:xfrm>
        </p:grpSpPr>
        <p:sp>
          <p:nvSpPr>
            <p:cNvPr name="Freeform 58" id="58"/>
            <p:cNvSpPr/>
            <p:nvPr/>
          </p:nvSpPr>
          <p:spPr>
            <a:xfrm flipH="false" flipV="false" rot="0">
              <a:off x="0" y="0"/>
              <a:ext cx="2114442" cy="175870"/>
            </a:xfrm>
            <a:custGeom>
              <a:avLst/>
              <a:gdLst/>
              <a:ahLst/>
              <a:cxnLst/>
              <a:rect r="r" b="b" t="t" l="l"/>
              <a:pathLst>
                <a:path h="175870" w="2114442">
                  <a:moveTo>
                    <a:pt x="4081" y="0"/>
                  </a:moveTo>
                  <a:lnTo>
                    <a:pt x="2110362" y="0"/>
                  </a:lnTo>
                  <a:cubicBezTo>
                    <a:pt x="2112615" y="0"/>
                    <a:pt x="2114442" y="1827"/>
                    <a:pt x="2114442" y="4081"/>
                  </a:cubicBezTo>
                  <a:lnTo>
                    <a:pt x="2114442" y="171789"/>
                  </a:lnTo>
                  <a:cubicBezTo>
                    <a:pt x="2114442" y="174043"/>
                    <a:pt x="2112615" y="175870"/>
                    <a:pt x="2110362" y="175870"/>
                  </a:cubicBezTo>
                  <a:lnTo>
                    <a:pt x="4081" y="175870"/>
                  </a:lnTo>
                  <a:cubicBezTo>
                    <a:pt x="2999" y="175870"/>
                    <a:pt x="1961" y="175440"/>
                    <a:pt x="1195" y="174675"/>
                  </a:cubicBezTo>
                  <a:cubicBezTo>
                    <a:pt x="430" y="173909"/>
                    <a:pt x="0" y="172871"/>
                    <a:pt x="0" y="171789"/>
                  </a:cubicBezTo>
                  <a:lnTo>
                    <a:pt x="0" y="4081"/>
                  </a:lnTo>
                  <a:cubicBezTo>
                    <a:pt x="0" y="1827"/>
                    <a:pt x="1827" y="0"/>
                    <a:pt x="4081" y="0"/>
                  </a:cubicBezTo>
                  <a:close/>
                </a:path>
              </a:pathLst>
            </a:custGeom>
            <a:solidFill>
              <a:srgbClr val="0DA33B"/>
            </a:solidFill>
          </p:spPr>
        </p:sp>
        <p:sp>
          <p:nvSpPr>
            <p:cNvPr name="TextBox 59" id="59"/>
            <p:cNvSpPr txBox="true"/>
            <p:nvPr/>
          </p:nvSpPr>
          <p:spPr>
            <a:xfrm>
              <a:off x="0" y="-47625"/>
              <a:ext cx="2114442" cy="223495"/>
            </a:xfrm>
            <a:prstGeom prst="rect">
              <a:avLst/>
            </a:prstGeom>
          </p:spPr>
          <p:txBody>
            <a:bodyPr anchor="ctr" rtlCol="false" tIns="67525" lIns="67525" bIns="67525" rIns="67525"/>
            <a:lstStyle/>
            <a:p>
              <a:pPr algn="ctr">
                <a:lnSpc>
                  <a:spcPts val="3551"/>
                </a:lnSpc>
              </a:pPr>
              <a:r>
                <a:rPr lang="en-US" sz="2573" spc="252">
                  <a:solidFill>
                    <a:srgbClr val="FFFFFF"/>
                  </a:solidFill>
                  <a:latin typeface="Questrial"/>
                  <a:ea typeface="Questrial"/>
                  <a:cs typeface="Questrial"/>
                  <a:sym typeface="Questrial"/>
                </a:rPr>
                <a:t>THE 1798 IRISH REBELLION</a:t>
              </a:r>
            </a:p>
          </p:txBody>
        </p:sp>
      </p:grpSp>
      <p:sp>
        <p:nvSpPr>
          <p:cNvPr name="Freeform 60" id="60"/>
          <p:cNvSpPr/>
          <p:nvPr/>
        </p:nvSpPr>
        <p:spPr>
          <a:xfrm flipH="false" flipV="false" rot="0">
            <a:off x="15388499" y="21958"/>
            <a:ext cx="1550761" cy="2043836"/>
          </a:xfrm>
          <a:custGeom>
            <a:avLst/>
            <a:gdLst/>
            <a:ahLst/>
            <a:cxnLst/>
            <a:rect r="r" b="b" t="t" l="l"/>
            <a:pathLst>
              <a:path h="2043836" w="1550761">
                <a:moveTo>
                  <a:pt x="0" y="0"/>
                </a:moveTo>
                <a:lnTo>
                  <a:pt x="1550761" y="0"/>
                </a:lnTo>
                <a:lnTo>
                  <a:pt x="1550761" y="2043836"/>
                </a:lnTo>
                <a:lnTo>
                  <a:pt x="0" y="20438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685800" y="0"/>
            <a:ext cx="2405307" cy="1603538"/>
          </a:xfrm>
          <a:custGeom>
            <a:avLst/>
            <a:gdLst/>
            <a:ahLst/>
            <a:cxnLst/>
            <a:rect r="r" b="b" t="t" l="l"/>
            <a:pathLst>
              <a:path h="1603538" w="2405307">
                <a:moveTo>
                  <a:pt x="0" y="0"/>
                </a:moveTo>
                <a:lnTo>
                  <a:pt x="2405307" y="0"/>
                </a:lnTo>
                <a:lnTo>
                  <a:pt x="2405307" y="1603538"/>
                </a:lnTo>
                <a:lnTo>
                  <a:pt x="0" y="1603538"/>
                </a:lnTo>
                <a:lnTo>
                  <a:pt x="0" y="0"/>
                </a:lnTo>
                <a:close/>
              </a:path>
            </a:pathLst>
          </a:custGeom>
          <a:blipFill>
            <a:blip r:embed="rId4"/>
            <a:stretch>
              <a:fillRect l="0" t="0" r="0" b="0"/>
            </a:stretch>
          </a:blipFill>
        </p:spPr>
      </p:sp>
      <p:sp>
        <p:nvSpPr>
          <p:cNvPr name="Freeform 62" id="62"/>
          <p:cNvSpPr/>
          <p:nvPr/>
        </p:nvSpPr>
        <p:spPr>
          <a:xfrm flipH="false" flipV="false" rot="0">
            <a:off x="14564745" y="2065794"/>
            <a:ext cx="1959380" cy="2445404"/>
          </a:xfrm>
          <a:custGeom>
            <a:avLst/>
            <a:gdLst/>
            <a:ahLst/>
            <a:cxnLst/>
            <a:rect r="r" b="b" t="t" l="l"/>
            <a:pathLst>
              <a:path h="2445404" w="1959380">
                <a:moveTo>
                  <a:pt x="0" y="0"/>
                </a:moveTo>
                <a:lnTo>
                  <a:pt x="1959380" y="0"/>
                </a:lnTo>
                <a:lnTo>
                  <a:pt x="1959380" y="2445404"/>
                </a:lnTo>
                <a:lnTo>
                  <a:pt x="0" y="2445404"/>
                </a:lnTo>
                <a:lnTo>
                  <a:pt x="0" y="0"/>
                </a:lnTo>
                <a:close/>
              </a:path>
            </a:pathLst>
          </a:custGeom>
          <a:blipFill>
            <a:blip r:embed="rId5"/>
            <a:stretch>
              <a:fillRect l="0" t="0" r="0" b="0"/>
            </a:stretch>
          </a:blipFill>
        </p:spPr>
      </p:sp>
      <p:sp>
        <p:nvSpPr>
          <p:cNvPr name="Freeform 63" id="63"/>
          <p:cNvSpPr/>
          <p:nvPr/>
        </p:nvSpPr>
        <p:spPr>
          <a:xfrm flipH="false" flipV="false" rot="0">
            <a:off x="1353629" y="1603538"/>
            <a:ext cx="2207399" cy="2907660"/>
          </a:xfrm>
          <a:custGeom>
            <a:avLst/>
            <a:gdLst/>
            <a:ahLst/>
            <a:cxnLst/>
            <a:rect r="r" b="b" t="t" l="l"/>
            <a:pathLst>
              <a:path h="2907660" w="2207399">
                <a:moveTo>
                  <a:pt x="0" y="0"/>
                </a:moveTo>
                <a:lnTo>
                  <a:pt x="2207399" y="0"/>
                </a:lnTo>
                <a:lnTo>
                  <a:pt x="2207399" y="2907660"/>
                </a:lnTo>
                <a:lnTo>
                  <a:pt x="0" y="2907660"/>
                </a:lnTo>
                <a:lnTo>
                  <a:pt x="0" y="0"/>
                </a:lnTo>
                <a:close/>
              </a:path>
            </a:pathLst>
          </a:custGeom>
          <a:blipFill>
            <a:blip r:embed="rId6"/>
            <a:stretch>
              <a:fillRect l="0" t="0" r="0" b="0"/>
            </a:stretch>
          </a:blipFill>
        </p:spPr>
      </p:sp>
      <p:sp>
        <p:nvSpPr>
          <p:cNvPr name="Freeform 64" id="64"/>
          <p:cNvSpPr/>
          <p:nvPr/>
        </p:nvSpPr>
        <p:spPr>
          <a:xfrm flipH="false" flipV="false" rot="0">
            <a:off x="11901562" y="5903667"/>
            <a:ext cx="2308697" cy="1532135"/>
          </a:xfrm>
          <a:custGeom>
            <a:avLst/>
            <a:gdLst/>
            <a:ahLst/>
            <a:cxnLst/>
            <a:rect r="r" b="b" t="t" l="l"/>
            <a:pathLst>
              <a:path h="1532135" w="2308697">
                <a:moveTo>
                  <a:pt x="0" y="0"/>
                </a:moveTo>
                <a:lnTo>
                  <a:pt x="2308697" y="0"/>
                </a:lnTo>
                <a:lnTo>
                  <a:pt x="2308697" y="1532136"/>
                </a:lnTo>
                <a:lnTo>
                  <a:pt x="0" y="15321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5" id="65"/>
          <p:cNvSpPr/>
          <p:nvPr/>
        </p:nvSpPr>
        <p:spPr>
          <a:xfrm flipH="false" flipV="false" rot="0">
            <a:off x="5916961" y="3390105"/>
            <a:ext cx="2275070" cy="1518609"/>
          </a:xfrm>
          <a:custGeom>
            <a:avLst/>
            <a:gdLst/>
            <a:ahLst/>
            <a:cxnLst/>
            <a:rect r="r" b="b" t="t" l="l"/>
            <a:pathLst>
              <a:path h="1518609" w="2275070">
                <a:moveTo>
                  <a:pt x="0" y="0"/>
                </a:moveTo>
                <a:lnTo>
                  <a:pt x="2275071" y="0"/>
                </a:lnTo>
                <a:lnTo>
                  <a:pt x="2275071" y="1518609"/>
                </a:lnTo>
                <a:lnTo>
                  <a:pt x="0" y="1518609"/>
                </a:lnTo>
                <a:lnTo>
                  <a:pt x="0" y="0"/>
                </a:lnTo>
                <a:close/>
              </a:path>
            </a:pathLst>
          </a:custGeom>
          <a:blipFill>
            <a:blip r:embed="rId9"/>
            <a:stretch>
              <a:fillRect l="0" t="0" r="0" b="0"/>
            </a:stretch>
          </a:blipFill>
        </p:spPr>
      </p:sp>
      <p:sp>
        <p:nvSpPr>
          <p:cNvPr name="Freeform 66" id="66"/>
          <p:cNvSpPr/>
          <p:nvPr/>
        </p:nvSpPr>
        <p:spPr>
          <a:xfrm flipH="false" flipV="false" rot="0">
            <a:off x="11080676" y="3414567"/>
            <a:ext cx="1402631" cy="1494147"/>
          </a:xfrm>
          <a:custGeom>
            <a:avLst/>
            <a:gdLst/>
            <a:ahLst/>
            <a:cxnLst/>
            <a:rect r="r" b="b" t="t" l="l"/>
            <a:pathLst>
              <a:path h="1494147" w="1402631">
                <a:moveTo>
                  <a:pt x="0" y="0"/>
                </a:moveTo>
                <a:lnTo>
                  <a:pt x="1402631" y="0"/>
                </a:lnTo>
                <a:lnTo>
                  <a:pt x="1402631" y="1494147"/>
                </a:lnTo>
                <a:lnTo>
                  <a:pt x="0" y="14941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67" id="67"/>
          <p:cNvSpPr txBox="true"/>
          <p:nvPr/>
        </p:nvSpPr>
        <p:spPr>
          <a:xfrm rot="0">
            <a:off x="3801969" y="2415575"/>
            <a:ext cx="2613387" cy="562351"/>
          </a:xfrm>
          <a:prstGeom prst="rect">
            <a:avLst/>
          </a:prstGeom>
        </p:spPr>
        <p:txBody>
          <a:bodyPr anchor="t" rtlCol="false" tIns="0" lIns="0" bIns="0" rIns="0">
            <a:spAutoFit/>
          </a:bodyPr>
          <a:lstStyle/>
          <a:p>
            <a:pPr algn="ctr" marL="0" indent="0" lvl="0">
              <a:lnSpc>
                <a:spcPts val="2178"/>
              </a:lnSpc>
              <a:spcBef>
                <a:spcPct val="0"/>
              </a:spcBef>
            </a:pPr>
            <a:r>
              <a:rPr lang="en-US" sz="1578" spc="154">
                <a:solidFill>
                  <a:srgbClr val="000000"/>
                </a:solidFill>
                <a:latin typeface="Arial"/>
                <a:ea typeface="Arial"/>
                <a:cs typeface="Arial"/>
                <a:sym typeface="Arial"/>
              </a:rPr>
              <a:t>The French try to land at </a:t>
            </a:r>
            <a:r>
              <a:rPr lang="en-US" b="true" sz="1578" spc="154">
                <a:solidFill>
                  <a:srgbClr val="0DA33B"/>
                </a:solidFill>
                <a:latin typeface="Arial Bold"/>
                <a:ea typeface="Arial Bold"/>
                <a:cs typeface="Arial Bold"/>
                <a:sym typeface="Arial Bold"/>
              </a:rPr>
              <a:t>Bantry Bay</a:t>
            </a:r>
            <a:r>
              <a:rPr lang="en-US" b="true" sz="1578" spc="154">
                <a:solidFill>
                  <a:srgbClr val="000000"/>
                </a:solidFill>
                <a:latin typeface="Arial Bold"/>
                <a:ea typeface="Arial Bold"/>
                <a:cs typeface="Arial Bold"/>
                <a:sym typeface="Arial Bold"/>
              </a:rPr>
              <a:t> </a:t>
            </a:r>
            <a:r>
              <a:rPr lang="en-US" sz="1578" spc="154">
                <a:solidFill>
                  <a:srgbClr val="000000"/>
                </a:solidFill>
                <a:latin typeface="Arial"/>
                <a:ea typeface="Arial"/>
                <a:cs typeface="Arial"/>
                <a:sym typeface="Arial"/>
              </a:rPr>
              <a:t>but fail.</a:t>
            </a:r>
          </a:p>
        </p:txBody>
      </p:sp>
      <p:sp>
        <p:nvSpPr>
          <p:cNvPr name="TextBox 68" id="68"/>
          <p:cNvSpPr txBox="true"/>
          <p:nvPr/>
        </p:nvSpPr>
        <p:spPr>
          <a:xfrm rot="0">
            <a:off x="7692451" y="2172352"/>
            <a:ext cx="2613387" cy="1103637"/>
          </a:xfrm>
          <a:prstGeom prst="rect">
            <a:avLst/>
          </a:prstGeom>
        </p:spPr>
        <p:txBody>
          <a:bodyPr anchor="t" rtlCol="false" tIns="0" lIns="0" bIns="0" rIns="0">
            <a:spAutoFit/>
          </a:bodyPr>
          <a:lstStyle/>
          <a:p>
            <a:pPr algn="ctr" marL="0" indent="0" lvl="0">
              <a:lnSpc>
                <a:spcPts val="2178"/>
              </a:lnSpc>
              <a:spcBef>
                <a:spcPct val="0"/>
              </a:spcBef>
            </a:pPr>
            <a:r>
              <a:rPr lang="en-US" b="true" sz="1578" spc="154">
                <a:solidFill>
                  <a:srgbClr val="0DA33B"/>
                </a:solidFill>
                <a:latin typeface="Arial Bold"/>
                <a:ea typeface="Arial Bold"/>
                <a:cs typeface="Arial Bold"/>
                <a:sym typeface="Arial Bold"/>
              </a:rPr>
              <a:t>October: Wolfe Tone</a:t>
            </a:r>
            <a:r>
              <a:rPr lang="en-US" sz="1578" spc="154">
                <a:solidFill>
                  <a:srgbClr val="000000"/>
                </a:solidFill>
                <a:latin typeface="Arial"/>
                <a:ea typeface="Arial"/>
                <a:cs typeface="Arial"/>
                <a:sym typeface="Arial"/>
              </a:rPr>
              <a:t> is taken as prisoner by British forces and later commits </a:t>
            </a:r>
            <a:r>
              <a:rPr lang="en-US" b="true" sz="1578" spc="154">
                <a:solidFill>
                  <a:srgbClr val="0DA33B"/>
                </a:solidFill>
                <a:latin typeface="Arial Bold"/>
                <a:ea typeface="Arial Bold"/>
                <a:cs typeface="Arial Bold"/>
                <a:sym typeface="Arial Bold"/>
              </a:rPr>
              <a:t>suicide</a:t>
            </a:r>
            <a:r>
              <a:rPr lang="en-US" sz="1578" spc="154">
                <a:solidFill>
                  <a:srgbClr val="000000"/>
                </a:solidFill>
                <a:latin typeface="Arial"/>
                <a:ea typeface="Arial"/>
                <a:cs typeface="Arial"/>
                <a:sym typeface="Arial"/>
              </a:rPr>
              <a:t>.</a:t>
            </a:r>
          </a:p>
        </p:txBody>
      </p:sp>
      <p:sp>
        <p:nvSpPr>
          <p:cNvPr name="TextBox 69" id="69"/>
          <p:cNvSpPr txBox="true"/>
          <p:nvPr/>
        </p:nvSpPr>
        <p:spPr>
          <a:xfrm rot="0">
            <a:off x="11527761" y="2172352"/>
            <a:ext cx="2613387" cy="1103637"/>
          </a:xfrm>
          <a:prstGeom prst="rect">
            <a:avLst/>
          </a:prstGeom>
        </p:spPr>
        <p:txBody>
          <a:bodyPr anchor="t" rtlCol="false" tIns="0" lIns="0" bIns="0" rIns="0">
            <a:spAutoFit/>
          </a:bodyPr>
          <a:lstStyle/>
          <a:p>
            <a:pPr algn="ctr" marL="0" indent="0" lvl="0">
              <a:lnSpc>
                <a:spcPts val="2178"/>
              </a:lnSpc>
              <a:spcBef>
                <a:spcPct val="0"/>
              </a:spcBef>
            </a:pPr>
            <a:r>
              <a:rPr lang="en-US" b="true" sz="1578" spc="154">
                <a:solidFill>
                  <a:srgbClr val="0DA33B"/>
                </a:solidFill>
                <a:latin typeface="Arial Bold"/>
                <a:ea typeface="Arial Bold"/>
                <a:cs typeface="Arial Bold"/>
                <a:sym typeface="Arial Bold"/>
              </a:rPr>
              <a:t>Roman Catholic Emancipation</a:t>
            </a:r>
            <a:r>
              <a:rPr lang="en-US" b="true" sz="1578" spc="154">
                <a:solidFill>
                  <a:srgbClr val="000000"/>
                </a:solidFill>
                <a:latin typeface="Arial Bold"/>
                <a:ea typeface="Arial Bold"/>
                <a:cs typeface="Arial Bold"/>
                <a:sym typeface="Arial Bold"/>
              </a:rPr>
              <a:t> </a:t>
            </a:r>
            <a:r>
              <a:rPr lang="en-US" sz="1578" spc="154">
                <a:solidFill>
                  <a:srgbClr val="000000"/>
                </a:solidFill>
                <a:latin typeface="Arial"/>
                <a:ea typeface="Arial"/>
                <a:cs typeface="Arial"/>
                <a:sym typeface="Arial"/>
              </a:rPr>
              <a:t>is led by </a:t>
            </a:r>
            <a:r>
              <a:rPr lang="en-US" b="true" sz="1578" spc="154">
                <a:solidFill>
                  <a:srgbClr val="0DA33B"/>
                </a:solidFill>
                <a:latin typeface="Arial Bold"/>
                <a:ea typeface="Arial Bold"/>
                <a:cs typeface="Arial Bold"/>
                <a:sym typeface="Arial Bold"/>
              </a:rPr>
              <a:t>Daniel O'Connell</a:t>
            </a:r>
            <a:r>
              <a:rPr lang="en-US" b="true" sz="1578" spc="154">
                <a:solidFill>
                  <a:srgbClr val="000000"/>
                </a:solidFill>
                <a:latin typeface="Arial Bold"/>
                <a:ea typeface="Arial Bold"/>
                <a:cs typeface="Arial Bold"/>
                <a:sym typeface="Arial Bold"/>
              </a:rPr>
              <a:t> </a:t>
            </a:r>
            <a:r>
              <a:rPr lang="en-US" sz="1578" spc="154">
                <a:solidFill>
                  <a:srgbClr val="000000"/>
                </a:solidFill>
                <a:latin typeface="Arial"/>
                <a:ea typeface="Arial"/>
                <a:cs typeface="Arial"/>
                <a:sym typeface="Arial"/>
              </a:rPr>
              <a:t>and is passed.</a:t>
            </a:r>
          </a:p>
        </p:txBody>
      </p:sp>
      <p:sp>
        <p:nvSpPr>
          <p:cNvPr name="TextBox 70" id="70"/>
          <p:cNvSpPr txBox="true"/>
          <p:nvPr/>
        </p:nvSpPr>
        <p:spPr>
          <a:xfrm rot="0">
            <a:off x="1885830" y="7546214"/>
            <a:ext cx="2613387" cy="832994"/>
          </a:xfrm>
          <a:prstGeom prst="rect">
            <a:avLst/>
          </a:prstGeom>
        </p:spPr>
        <p:txBody>
          <a:bodyPr anchor="t" rtlCol="false" tIns="0" lIns="0" bIns="0" rIns="0">
            <a:spAutoFit/>
          </a:bodyPr>
          <a:lstStyle/>
          <a:p>
            <a:pPr algn="ctr" marL="0" indent="0" lvl="0">
              <a:lnSpc>
                <a:spcPts val="2178"/>
              </a:lnSpc>
              <a:spcBef>
                <a:spcPct val="0"/>
              </a:spcBef>
            </a:pPr>
            <a:r>
              <a:rPr lang="en-US" b="true" sz="1578" spc="154">
                <a:solidFill>
                  <a:srgbClr val="0DA33B"/>
                </a:solidFill>
                <a:latin typeface="Arial Bold"/>
                <a:ea typeface="Arial Bold"/>
                <a:cs typeface="Arial Bold"/>
                <a:sym typeface="Arial Bold"/>
              </a:rPr>
              <a:t>Wolfe Tone</a:t>
            </a:r>
            <a:r>
              <a:rPr lang="en-US" b="true" sz="1578" spc="154">
                <a:solidFill>
                  <a:srgbClr val="000000"/>
                </a:solidFill>
                <a:latin typeface="Arial Bold"/>
                <a:ea typeface="Arial Bold"/>
                <a:cs typeface="Arial Bold"/>
                <a:sym typeface="Arial Bold"/>
              </a:rPr>
              <a:t> </a:t>
            </a:r>
            <a:r>
              <a:rPr lang="en-US" sz="1578" spc="154">
                <a:solidFill>
                  <a:srgbClr val="000000"/>
                </a:solidFill>
                <a:latin typeface="Arial"/>
                <a:ea typeface="Arial"/>
                <a:cs typeface="Arial"/>
                <a:sym typeface="Arial"/>
              </a:rPr>
              <a:t>creates the </a:t>
            </a:r>
            <a:r>
              <a:rPr lang="en-US" b="true" sz="1578" spc="154">
                <a:solidFill>
                  <a:srgbClr val="0DA33B"/>
                </a:solidFill>
                <a:latin typeface="Arial Bold"/>
                <a:ea typeface="Arial Bold"/>
                <a:cs typeface="Arial Bold"/>
                <a:sym typeface="Arial Bold"/>
              </a:rPr>
              <a:t>Society of the United Irishmen</a:t>
            </a:r>
            <a:r>
              <a:rPr lang="en-US" b="true" sz="1578" spc="154">
                <a:solidFill>
                  <a:srgbClr val="000000"/>
                </a:solidFill>
                <a:latin typeface="Arial Bold"/>
                <a:ea typeface="Arial Bold"/>
                <a:cs typeface="Arial Bold"/>
                <a:sym typeface="Arial Bold"/>
              </a:rPr>
              <a:t>.</a:t>
            </a:r>
          </a:p>
        </p:txBody>
      </p:sp>
      <p:sp>
        <p:nvSpPr>
          <p:cNvPr name="TextBox 71" id="71"/>
          <p:cNvSpPr txBox="true"/>
          <p:nvPr/>
        </p:nvSpPr>
        <p:spPr>
          <a:xfrm rot="0">
            <a:off x="5603471" y="7546214"/>
            <a:ext cx="2613387" cy="1103637"/>
          </a:xfrm>
          <a:prstGeom prst="rect">
            <a:avLst/>
          </a:prstGeom>
        </p:spPr>
        <p:txBody>
          <a:bodyPr anchor="t" rtlCol="false" tIns="0" lIns="0" bIns="0" rIns="0">
            <a:spAutoFit/>
          </a:bodyPr>
          <a:lstStyle/>
          <a:p>
            <a:pPr algn="ctr" marL="0" indent="0" lvl="0">
              <a:lnSpc>
                <a:spcPts val="2178"/>
              </a:lnSpc>
              <a:spcBef>
                <a:spcPct val="0"/>
              </a:spcBef>
            </a:pPr>
            <a:r>
              <a:rPr lang="en-US" b="true" sz="1578" spc="154">
                <a:solidFill>
                  <a:srgbClr val="0DA33B"/>
                </a:solidFill>
                <a:latin typeface="Arial Bold"/>
                <a:ea typeface="Arial Bold"/>
                <a:cs typeface="Arial Bold"/>
                <a:sym typeface="Arial Bold"/>
              </a:rPr>
              <a:t>June</a:t>
            </a:r>
            <a:r>
              <a:rPr lang="en-US" sz="1578" spc="154">
                <a:solidFill>
                  <a:srgbClr val="000000"/>
                </a:solidFill>
                <a:latin typeface="Arial"/>
                <a:ea typeface="Arial"/>
                <a:cs typeface="Arial"/>
                <a:sym typeface="Arial"/>
              </a:rPr>
              <a:t>: </a:t>
            </a:r>
            <a:r>
              <a:rPr lang="en-US" b="true" sz="1578" spc="154">
                <a:solidFill>
                  <a:srgbClr val="0DA33B"/>
                </a:solidFill>
                <a:latin typeface="Arial Bold"/>
                <a:ea typeface="Arial Bold"/>
                <a:cs typeface="Arial Bold"/>
                <a:sym typeface="Arial Bold"/>
              </a:rPr>
              <a:t>Rebellion </a:t>
            </a:r>
            <a:r>
              <a:rPr lang="en-US" sz="1578" spc="154">
                <a:solidFill>
                  <a:srgbClr val="000000"/>
                </a:solidFill>
                <a:latin typeface="Arial"/>
                <a:ea typeface="Arial"/>
                <a:cs typeface="Arial"/>
                <a:sym typeface="Arial"/>
              </a:rPr>
              <a:t>takes place across Ireland. The most successive is in </a:t>
            </a:r>
            <a:r>
              <a:rPr lang="en-US" b="true" sz="1578" spc="154">
                <a:solidFill>
                  <a:srgbClr val="0DA33B"/>
                </a:solidFill>
                <a:latin typeface="Arial Bold"/>
                <a:ea typeface="Arial Bold"/>
                <a:cs typeface="Arial Bold"/>
                <a:sym typeface="Arial Bold"/>
              </a:rPr>
              <a:t>Wexford</a:t>
            </a:r>
            <a:r>
              <a:rPr lang="en-US" sz="1578" spc="154">
                <a:solidFill>
                  <a:srgbClr val="000000"/>
                </a:solidFill>
                <a:latin typeface="Arial"/>
                <a:ea typeface="Arial"/>
                <a:cs typeface="Arial"/>
                <a:sym typeface="Arial"/>
              </a:rPr>
              <a:t>.</a:t>
            </a:r>
          </a:p>
        </p:txBody>
      </p:sp>
      <p:sp>
        <p:nvSpPr>
          <p:cNvPr name="TextBox 72" id="72"/>
          <p:cNvSpPr txBox="true"/>
          <p:nvPr/>
        </p:nvSpPr>
        <p:spPr>
          <a:xfrm rot="0">
            <a:off x="9676031" y="7452993"/>
            <a:ext cx="2613387" cy="1227532"/>
          </a:xfrm>
          <a:prstGeom prst="rect">
            <a:avLst/>
          </a:prstGeom>
        </p:spPr>
        <p:txBody>
          <a:bodyPr anchor="t" rtlCol="false" tIns="0" lIns="0" bIns="0" rIns="0">
            <a:spAutoFit/>
          </a:bodyPr>
          <a:lstStyle/>
          <a:p>
            <a:pPr algn="ctr" marL="0" indent="0" lvl="0">
              <a:lnSpc>
                <a:spcPts val="1960"/>
              </a:lnSpc>
              <a:spcBef>
                <a:spcPct val="0"/>
              </a:spcBef>
            </a:pPr>
            <a:r>
              <a:rPr lang="en-US" b="true" sz="1420" spc="139">
                <a:solidFill>
                  <a:srgbClr val="0DA33B"/>
                </a:solidFill>
                <a:latin typeface="Arial Bold"/>
                <a:ea typeface="Arial Bold"/>
                <a:cs typeface="Arial Bold"/>
                <a:sym typeface="Arial Bold"/>
              </a:rPr>
              <a:t>The Act of Union</a:t>
            </a:r>
            <a:r>
              <a:rPr lang="en-US" b="true" sz="1420" spc="139">
                <a:solidFill>
                  <a:srgbClr val="000000"/>
                </a:solidFill>
                <a:latin typeface="Arial Bold"/>
                <a:ea typeface="Arial Bold"/>
                <a:cs typeface="Arial Bold"/>
                <a:sym typeface="Arial Bold"/>
              </a:rPr>
              <a:t> </a:t>
            </a:r>
            <a:r>
              <a:rPr lang="en-US" sz="1420" spc="139">
                <a:solidFill>
                  <a:srgbClr val="000000"/>
                </a:solidFill>
                <a:latin typeface="Arial"/>
                <a:ea typeface="Arial"/>
                <a:cs typeface="Arial"/>
                <a:sym typeface="Arial"/>
              </a:rPr>
              <a:t>is passed, joining Ireland with Great Britain to create the </a:t>
            </a:r>
            <a:r>
              <a:rPr lang="en-US" b="true" sz="1420" spc="139">
                <a:solidFill>
                  <a:srgbClr val="0DA33B"/>
                </a:solidFill>
                <a:latin typeface="Arial Bold"/>
                <a:ea typeface="Arial Bold"/>
                <a:cs typeface="Arial Bold"/>
                <a:sym typeface="Arial Bold"/>
              </a:rPr>
              <a:t>United Kingdom.</a:t>
            </a:r>
          </a:p>
        </p:txBody>
      </p:sp>
      <p:sp>
        <p:nvSpPr>
          <p:cNvPr name="TextBox 73" id="73"/>
          <p:cNvSpPr txBox="true"/>
          <p:nvPr/>
        </p:nvSpPr>
        <p:spPr>
          <a:xfrm rot="0">
            <a:off x="13475789" y="7648183"/>
            <a:ext cx="2613387" cy="832994"/>
          </a:xfrm>
          <a:prstGeom prst="rect">
            <a:avLst/>
          </a:prstGeom>
        </p:spPr>
        <p:txBody>
          <a:bodyPr anchor="t" rtlCol="false" tIns="0" lIns="0" bIns="0" rIns="0">
            <a:spAutoFit/>
          </a:bodyPr>
          <a:lstStyle/>
          <a:p>
            <a:pPr algn="ctr" marL="0" indent="0" lvl="0">
              <a:lnSpc>
                <a:spcPts val="2178"/>
              </a:lnSpc>
              <a:spcBef>
                <a:spcPct val="0"/>
              </a:spcBef>
            </a:pPr>
            <a:r>
              <a:rPr lang="en-US" b="true" sz="1578" spc="154">
                <a:solidFill>
                  <a:srgbClr val="0DA33B"/>
                </a:solidFill>
                <a:latin typeface="Arial Bold"/>
                <a:ea typeface="Arial Bold"/>
                <a:cs typeface="Arial Bold"/>
                <a:sym typeface="Arial Bold"/>
              </a:rPr>
              <a:t>Repeal Campaign</a:t>
            </a:r>
            <a:r>
              <a:rPr lang="en-US" b="true" sz="1578" spc="154">
                <a:solidFill>
                  <a:srgbClr val="000000"/>
                </a:solidFill>
                <a:latin typeface="Arial Bold"/>
                <a:ea typeface="Arial Bold"/>
                <a:cs typeface="Arial Bold"/>
                <a:sym typeface="Arial Bold"/>
              </a:rPr>
              <a:t> </a:t>
            </a:r>
            <a:r>
              <a:rPr lang="en-US" sz="1578" spc="154">
                <a:solidFill>
                  <a:srgbClr val="000000"/>
                </a:solidFill>
                <a:latin typeface="Arial"/>
                <a:ea typeface="Arial"/>
                <a:cs typeface="Arial"/>
                <a:sym typeface="Arial"/>
              </a:rPr>
              <a:t>is led by </a:t>
            </a:r>
            <a:r>
              <a:rPr lang="en-US" b="true" sz="1578" spc="154">
                <a:solidFill>
                  <a:srgbClr val="0DA33B"/>
                </a:solidFill>
                <a:latin typeface="Arial Bold"/>
                <a:ea typeface="Arial Bold"/>
                <a:cs typeface="Arial Bold"/>
                <a:sym typeface="Arial Bold"/>
              </a:rPr>
              <a:t>Daniel O'Connell</a:t>
            </a:r>
            <a:r>
              <a:rPr lang="en-US" b="true" sz="1578" spc="154">
                <a:solidFill>
                  <a:srgbClr val="000000"/>
                </a:solidFill>
                <a:latin typeface="Arial Bold"/>
                <a:ea typeface="Arial Bold"/>
                <a:cs typeface="Arial Bold"/>
                <a:sym typeface="Arial Bold"/>
              </a:rPr>
              <a:t> </a:t>
            </a:r>
            <a:r>
              <a:rPr lang="en-US" sz="1578" spc="154">
                <a:solidFill>
                  <a:srgbClr val="000000"/>
                </a:solidFill>
                <a:latin typeface="Arial"/>
                <a:ea typeface="Arial"/>
                <a:cs typeface="Arial"/>
                <a:sym typeface="Arial"/>
              </a:rPr>
              <a:t>but failed.</a:t>
            </a:r>
          </a:p>
        </p:txBody>
      </p:sp>
      <p:sp>
        <p:nvSpPr>
          <p:cNvPr name="TextBox 74" id="74"/>
          <p:cNvSpPr txBox="true"/>
          <p:nvPr/>
        </p:nvSpPr>
        <p:spPr>
          <a:xfrm rot="0">
            <a:off x="7902880" y="-54914"/>
            <a:ext cx="2609948" cy="377081"/>
          </a:xfrm>
          <a:prstGeom prst="rect">
            <a:avLst/>
          </a:prstGeom>
        </p:spPr>
        <p:txBody>
          <a:bodyPr anchor="t" rtlCol="false" tIns="0" lIns="0" bIns="0" rIns="0">
            <a:spAutoFit/>
          </a:bodyPr>
          <a:lstStyle/>
          <a:p>
            <a:pPr algn="ctr">
              <a:lnSpc>
                <a:spcPts val="2782"/>
              </a:lnSpc>
            </a:pPr>
            <a:r>
              <a:rPr lang="en-US" b="true" sz="1987">
                <a:solidFill>
                  <a:srgbClr val="0DA33B"/>
                </a:solidFill>
                <a:latin typeface="Old Standard Bold"/>
                <a:ea typeface="Old Standard Bold"/>
                <a:cs typeface="Old Standard Bold"/>
                <a:sym typeface="Old Standard Bold"/>
              </a:rPr>
              <a:t>Chapter 14</a:t>
            </a:r>
          </a:p>
        </p:txBody>
      </p:sp>
      <p:grpSp>
        <p:nvGrpSpPr>
          <p:cNvPr name="Group 75" id="75"/>
          <p:cNvGrpSpPr/>
          <p:nvPr/>
        </p:nvGrpSpPr>
        <p:grpSpPr>
          <a:xfrm rot="0">
            <a:off x="11383909" y="9756776"/>
            <a:ext cx="5555351" cy="530224"/>
            <a:chOff x="0" y="0"/>
            <a:chExt cx="7407135" cy="706965"/>
          </a:xfrm>
        </p:grpSpPr>
        <p:sp>
          <p:nvSpPr>
            <p:cNvPr name="Freeform 76" id="7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77" id="7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78" id="7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79" id="7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80" id="8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81" id="8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30000">
            <a:off x="11861168" y="2093596"/>
            <a:ext cx="4964171" cy="7416984"/>
          </a:xfrm>
          <a:custGeom>
            <a:avLst/>
            <a:gdLst/>
            <a:ahLst/>
            <a:cxnLst/>
            <a:rect r="r" b="b" t="t" l="l"/>
            <a:pathLst>
              <a:path h="7416984" w="4964171">
                <a:moveTo>
                  <a:pt x="64354" y="0"/>
                </a:moveTo>
                <a:lnTo>
                  <a:pt x="4964170" y="42760"/>
                </a:lnTo>
                <a:lnTo>
                  <a:pt x="4899817" y="7416985"/>
                </a:lnTo>
                <a:lnTo>
                  <a:pt x="0" y="7374225"/>
                </a:lnTo>
                <a:lnTo>
                  <a:pt x="64354" y="0"/>
                </a:lnTo>
                <a:close/>
              </a:path>
            </a:pathLst>
          </a:custGeom>
          <a:blipFill>
            <a:blip r:embed="rId2"/>
            <a:stretch>
              <a:fillRect l="-7472" t="-19944" r="-21427" b="-1561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42950"/>
            <a:ext cx="15609955" cy="1419225"/>
          </a:xfrm>
          <a:prstGeom prst="rect">
            <a:avLst/>
          </a:prstGeom>
        </p:spPr>
        <p:txBody>
          <a:bodyPr anchor="t" rtlCol="false" tIns="0" lIns="0" bIns="0" rIns="0">
            <a:spAutoFit/>
          </a:bodyPr>
          <a:lstStyle/>
          <a:p>
            <a:pPr algn="l">
              <a:lnSpc>
                <a:spcPts val="10499"/>
              </a:lnSpc>
            </a:pPr>
            <a:r>
              <a:rPr lang="en-US" sz="7499" b="true">
                <a:solidFill>
                  <a:srgbClr val="004716"/>
                </a:solidFill>
                <a:latin typeface="Arial Bold"/>
                <a:ea typeface="Arial Bold"/>
                <a:cs typeface="Arial Bold"/>
                <a:sym typeface="Arial Bold"/>
              </a:rPr>
              <a:t>The impact of the war with France</a:t>
            </a:r>
          </a:p>
        </p:txBody>
      </p:sp>
      <p:sp>
        <p:nvSpPr>
          <p:cNvPr name="TextBox 9" id="9"/>
          <p:cNvSpPr txBox="true"/>
          <p:nvPr/>
        </p:nvSpPr>
        <p:spPr>
          <a:xfrm rot="0">
            <a:off x="1028700" y="2019586"/>
            <a:ext cx="10398506" cy="4851400"/>
          </a:xfrm>
          <a:prstGeom prst="rect">
            <a:avLst/>
          </a:prstGeom>
        </p:spPr>
        <p:txBody>
          <a:bodyPr anchor="t" rtlCol="false" tIns="0" lIns="0" bIns="0" rIns="0">
            <a:spAutoFit/>
          </a:bodyPr>
          <a:lstStyle/>
          <a:p>
            <a:pPr algn="just">
              <a:lnSpc>
                <a:spcPts val="3499"/>
              </a:lnSpc>
            </a:pPr>
            <a:r>
              <a:rPr lang="en-US" sz="2499">
                <a:solidFill>
                  <a:srgbClr val="000000"/>
                </a:solidFill>
                <a:latin typeface="Arial"/>
                <a:ea typeface="Arial"/>
                <a:cs typeface="Arial"/>
                <a:sym typeface="Arial"/>
              </a:rPr>
              <a:t>Britain declared war on France in early 1793. Fearing that Catholic resentment in Ireland would lead to a revolution here, the British government decided to make concessions. </a:t>
            </a:r>
            <a:r>
              <a:rPr lang="en-US" sz="2499">
                <a:solidFill>
                  <a:srgbClr val="000000"/>
                </a:solidFill>
                <a:latin typeface="Arial"/>
                <a:ea typeface="Arial"/>
                <a:cs typeface="Arial"/>
                <a:sym typeface="Arial"/>
              </a:rPr>
              <a:t>They abolished most of the remaining Penal Laws, granting Catholics freedom of worship and the right to vote - but Catholics still could not sit in parliament.</a:t>
            </a:r>
          </a:p>
          <a:p>
            <a:pPr algn="just">
              <a:lnSpc>
                <a:spcPts val="3499"/>
              </a:lnSpc>
            </a:pPr>
            <a:r>
              <a:rPr lang="en-US" sz="2499">
                <a:solidFill>
                  <a:srgbClr val="000000"/>
                </a:solidFill>
                <a:latin typeface="Arial"/>
                <a:ea typeface="Arial"/>
                <a:cs typeface="Arial"/>
                <a:sym typeface="Arial"/>
              </a:rPr>
              <a:t>The British government in Dublin stepped up its surveillance of groups that it considered a threat, like the United Irishmen. In </a:t>
            </a:r>
            <a:r>
              <a:rPr lang="en-US" sz="2499">
                <a:solidFill>
                  <a:srgbClr val="000000"/>
                </a:solidFill>
                <a:latin typeface="Arial"/>
                <a:ea typeface="Arial"/>
                <a:cs typeface="Arial"/>
                <a:sym typeface="Arial"/>
              </a:rPr>
              <a:t>1795, a French spy named </a:t>
            </a:r>
            <a:r>
              <a:rPr lang="en-US" sz="2499" b="true">
                <a:solidFill>
                  <a:srgbClr val="000000"/>
                </a:solidFill>
                <a:latin typeface="Arial Bold"/>
                <a:ea typeface="Arial Bold"/>
                <a:cs typeface="Arial Bold"/>
                <a:sym typeface="Arial Bold"/>
              </a:rPr>
              <a:t>William Jackson</a:t>
            </a:r>
            <a:r>
              <a:rPr lang="en-US" sz="2499">
                <a:solidFill>
                  <a:srgbClr val="000000"/>
                </a:solidFill>
                <a:latin typeface="Arial"/>
                <a:ea typeface="Arial"/>
                <a:cs typeface="Arial"/>
                <a:sym typeface="Arial"/>
              </a:rPr>
              <a:t> was arrested and he was found to have met with Wolfe Tone, who fled to the USA. The government banned the United Irishmen. It became a </a:t>
            </a:r>
            <a:r>
              <a:rPr lang="en-US" sz="2499" b="true">
                <a:solidFill>
                  <a:srgbClr val="000000"/>
                </a:solidFill>
                <a:latin typeface="Arial Bold"/>
                <a:ea typeface="Arial Bold"/>
                <a:cs typeface="Arial Bold"/>
                <a:sym typeface="Arial Bold"/>
              </a:rPr>
              <a:t>secret society</a:t>
            </a:r>
            <a:r>
              <a:rPr lang="en-US" sz="2499">
                <a:solidFill>
                  <a:srgbClr val="000000"/>
                </a:solidFill>
                <a:latin typeface="Arial"/>
                <a:ea typeface="Arial"/>
                <a:cs typeface="Arial"/>
                <a:sym typeface="Arial"/>
              </a:rPr>
              <a:t> that was now committed to a </a:t>
            </a:r>
            <a:r>
              <a:rPr lang="en-US" sz="2499" b="true">
                <a:solidFill>
                  <a:srgbClr val="000000"/>
                </a:solidFill>
                <a:latin typeface="Arial Bold"/>
                <a:ea typeface="Arial Bold"/>
                <a:cs typeface="Arial Bold"/>
                <a:sym typeface="Arial Bold"/>
              </a:rPr>
              <a:t>revolution against British rule. </a:t>
            </a:r>
          </a:p>
        </p:txBody>
      </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8641520" y="2114836"/>
            <a:ext cx="8151734" cy="6097682"/>
          </a:xfrm>
          <a:custGeom>
            <a:avLst/>
            <a:gdLst/>
            <a:ahLst/>
            <a:cxnLst/>
            <a:rect r="r" b="b" t="t" l="l"/>
            <a:pathLst>
              <a:path h="6097682" w="8151734">
                <a:moveTo>
                  <a:pt x="0" y="0"/>
                </a:moveTo>
                <a:lnTo>
                  <a:pt x="8151735" y="0"/>
                </a:lnTo>
                <a:lnTo>
                  <a:pt x="8151735" y="6097682"/>
                </a:lnTo>
                <a:lnTo>
                  <a:pt x="0" y="6097682"/>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52475"/>
            <a:ext cx="15764555" cy="1336675"/>
          </a:xfrm>
          <a:prstGeom prst="rect">
            <a:avLst/>
          </a:prstGeom>
        </p:spPr>
        <p:txBody>
          <a:bodyPr anchor="t" rtlCol="false" tIns="0" lIns="0" bIns="0" rIns="0">
            <a:spAutoFit/>
          </a:bodyPr>
          <a:lstStyle/>
          <a:p>
            <a:pPr algn="l">
              <a:lnSpc>
                <a:spcPts val="9800"/>
              </a:lnSpc>
            </a:pPr>
            <a:r>
              <a:rPr lang="en-US" sz="7000" b="true">
                <a:solidFill>
                  <a:srgbClr val="004716"/>
                </a:solidFill>
                <a:latin typeface="Arial Bold"/>
                <a:ea typeface="Arial Bold"/>
                <a:cs typeface="Arial Bold"/>
                <a:sym typeface="Arial Bold"/>
              </a:rPr>
              <a:t>Wolfe Tone in France and Bantry Bay</a:t>
            </a:r>
          </a:p>
        </p:txBody>
      </p:sp>
      <p:sp>
        <p:nvSpPr>
          <p:cNvPr name="TextBox 9" id="9"/>
          <p:cNvSpPr txBox="true"/>
          <p:nvPr/>
        </p:nvSpPr>
        <p:spPr>
          <a:xfrm rot="0">
            <a:off x="1028700" y="2000536"/>
            <a:ext cx="7469945" cy="5276850"/>
          </a:xfrm>
          <a:prstGeom prst="rect">
            <a:avLst/>
          </a:prstGeom>
        </p:spPr>
        <p:txBody>
          <a:bodyPr anchor="t" rtlCol="false" tIns="0" lIns="0" bIns="0" rIns="0">
            <a:spAutoFit/>
          </a:bodyPr>
          <a:lstStyle/>
          <a:p>
            <a:pPr algn="just">
              <a:lnSpc>
                <a:spcPts val="4199"/>
              </a:lnSpc>
            </a:pPr>
            <a:r>
              <a:rPr lang="en-US" sz="2999">
                <a:solidFill>
                  <a:srgbClr val="000000"/>
                </a:solidFill>
                <a:latin typeface="Arial"/>
                <a:ea typeface="Arial"/>
                <a:cs typeface="Arial"/>
                <a:sym typeface="Arial"/>
              </a:rPr>
              <a:t>Tone travelled to France in 1796 to seek military support for an Irish rebellion. </a:t>
            </a:r>
            <a:r>
              <a:rPr lang="en-US" sz="2999">
                <a:solidFill>
                  <a:srgbClr val="000000"/>
                </a:solidFill>
                <a:latin typeface="Arial"/>
                <a:ea typeface="Arial"/>
                <a:cs typeface="Arial"/>
                <a:sym typeface="Arial"/>
              </a:rPr>
              <a:t>The French sent 43 ships and 15,000 men under </a:t>
            </a:r>
            <a:r>
              <a:rPr lang="en-US" sz="2999" b="true">
                <a:solidFill>
                  <a:srgbClr val="000000"/>
                </a:solidFill>
                <a:latin typeface="Arial Bold"/>
                <a:ea typeface="Arial Bold"/>
                <a:cs typeface="Arial Bold"/>
                <a:sym typeface="Arial Bold"/>
              </a:rPr>
              <a:t>General Hoche</a:t>
            </a:r>
            <a:r>
              <a:rPr lang="en-US" sz="2999">
                <a:solidFill>
                  <a:srgbClr val="000000"/>
                </a:solidFill>
                <a:latin typeface="Arial"/>
                <a:ea typeface="Arial"/>
                <a:cs typeface="Arial"/>
                <a:sym typeface="Arial"/>
              </a:rPr>
              <a:t> but storms ensured only 14 reached the landing point of Bantry Bay in Co. Cork. Several days of trying to land in the </a:t>
            </a:r>
            <a:r>
              <a:rPr lang="en-US" sz="2999" b="true">
                <a:solidFill>
                  <a:srgbClr val="000000"/>
                </a:solidFill>
                <a:latin typeface="Arial Bold"/>
                <a:ea typeface="Arial Bold"/>
                <a:cs typeface="Arial Bold"/>
                <a:sym typeface="Arial Bold"/>
              </a:rPr>
              <a:t>terrible weather</a:t>
            </a:r>
            <a:r>
              <a:rPr lang="en-US" sz="2999">
                <a:solidFill>
                  <a:srgbClr val="000000"/>
                </a:solidFill>
                <a:latin typeface="Arial"/>
                <a:ea typeface="Arial"/>
                <a:cs typeface="Arial"/>
                <a:sym typeface="Arial"/>
              </a:rPr>
              <a:t>, meant that the ships turned back. This left Tone bitterly disappointed – “</a:t>
            </a:r>
            <a:r>
              <a:rPr lang="en-US" sz="2999" i="true">
                <a:solidFill>
                  <a:srgbClr val="000000"/>
                </a:solidFill>
                <a:latin typeface="Arial Italics"/>
                <a:ea typeface="Arial Italics"/>
                <a:cs typeface="Arial Italics"/>
                <a:sym typeface="Arial Italics"/>
              </a:rPr>
              <a:t>England has not had such an escape since the Spanish Armada</a:t>
            </a:r>
            <a:r>
              <a:rPr lang="en-US" sz="2999">
                <a:solidFill>
                  <a:srgbClr val="000000"/>
                </a:solidFill>
                <a:latin typeface="Arial"/>
                <a:ea typeface="Arial"/>
                <a:cs typeface="Arial"/>
                <a:sym typeface="Arial"/>
              </a:rPr>
              <a:t>”.</a:t>
            </a:r>
          </a:p>
        </p:txBody>
      </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52475"/>
            <a:ext cx="15764555" cy="1336675"/>
          </a:xfrm>
          <a:prstGeom prst="rect">
            <a:avLst/>
          </a:prstGeom>
        </p:spPr>
        <p:txBody>
          <a:bodyPr anchor="t" rtlCol="false" tIns="0" lIns="0" bIns="0" rIns="0">
            <a:spAutoFit/>
          </a:bodyPr>
          <a:lstStyle/>
          <a:p>
            <a:pPr algn="l">
              <a:lnSpc>
                <a:spcPts val="9800"/>
              </a:lnSpc>
            </a:pPr>
            <a:r>
              <a:rPr lang="en-US" sz="7000" b="true">
                <a:solidFill>
                  <a:srgbClr val="004716"/>
                </a:solidFill>
                <a:latin typeface="Arial Bold"/>
                <a:ea typeface="Arial Bold"/>
                <a:cs typeface="Arial Bold"/>
                <a:sym typeface="Arial Bold"/>
              </a:rPr>
              <a:t>The governments' response</a:t>
            </a:r>
          </a:p>
        </p:txBody>
      </p:sp>
      <p:sp>
        <p:nvSpPr>
          <p:cNvPr name="TextBox 8" id="8"/>
          <p:cNvSpPr txBox="true"/>
          <p:nvPr/>
        </p:nvSpPr>
        <p:spPr>
          <a:xfrm rot="0">
            <a:off x="1028700" y="2019586"/>
            <a:ext cx="15764555" cy="6165850"/>
          </a:xfrm>
          <a:prstGeom prst="rect">
            <a:avLst/>
          </a:prstGeom>
        </p:spPr>
        <p:txBody>
          <a:bodyPr anchor="t" rtlCol="false" tIns="0" lIns="0" bIns="0" rIns="0">
            <a:spAutoFit/>
          </a:bodyPr>
          <a:lstStyle/>
          <a:p>
            <a:pPr algn="just">
              <a:lnSpc>
                <a:spcPts val="3499"/>
              </a:lnSpc>
            </a:pPr>
            <a:r>
              <a:rPr lang="en-US" sz="2499">
                <a:solidFill>
                  <a:srgbClr val="000000"/>
                </a:solidFill>
                <a:latin typeface="Arial"/>
                <a:ea typeface="Arial"/>
                <a:cs typeface="Arial"/>
                <a:sym typeface="Arial"/>
              </a:rPr>
              <a:t>The near miss of the French invasion horrified the governments in London and Dublin. They quickly took steps to destroy the United Irishmen and their network. </a:t>
            </a:r>
          </a:p>
          <a:p>
            <a:pPr algn="just" marL="539749" indent="-269875" lvl="1">
              <a:lnSpc>
                <a:spcPts val="3499"/>
              </a:lnSpc>
              <a:buFont typeface="Arial"/>
              <a:buChar char="•"/>
            </a:pPr>
            <a:r>
              <a:rPr lang="en-US" sz="2499">
                <a:solidFill>
                  <a:srgbClr val="000000"/>
                </a:solidFill>
                <a:latin typeface="Arial"/>
                <a:ea typeface="Arial"/>
                <a:cs typeface="Arial"/>
                <a:sym typeface="Arial"/>
              </a:rPr>
              <a:t>In late 1798, </a:t>
            </a:r>
            <a:r>
              <a:rPr lang="en-US" b="true" sz="2499">
                <a:solidFill>
                  <a:srgbClr val="000000"/>
                </a:solidFill>
                <a:latin typeface="Arial Bold"/>
                <a:ea typeface="Arial Bold"/>
                <a:cs typeface="Arial Bold"/>
                <a:sym typeface="Arial Bold"/>
              </a:rPr>
              <a:t>General Lake</a:t>
            </a:r>
            <a:r>
              <a:rPr lang="en-US" sz="2499">
                <a:solidFill>
                  <a:srgbClr val="000000"/>
                </a:solidFill>
                <a:latin typeface="Arial"/>
                <a:ea typeface="Arial"/>
                <a:cs typeface="Arial"/>
                <a:sym typeface="Arial"/>
              </a:rPr>
              <a:t> landed in Ulster, where his soldiers went from town to town demanding any weapons or information that people had. Lake's men used several tactics to get what they wanted. They burned houses, flogged (whipped), beat, tortured and even executed anyone they believed to be involved. Some were given </a:t>
            </a:r>
            <a:r>
              <a:rPr lang="en-US" b="true" sz="2499">
                <a:solidFill>
                  <a:srgbClr val="000000"/>
                </a:solidFill>
                <a:latin typeface="Arial Bold"/>
                <a:ea typeface="Arial Bold"/>
                <a:cs typeface="Arial Bold"/>
                <a:sym typeface="Arial Bold"/>
              </a:rPr>
              <a:t>h</a:t>
            </a:r>
            <a:r>
              <a:rPr lang="en-US" b="true" sz="2499">
                <a:solidFill>
                  <a:srgbClr val="000000"/>
                </a:solidFill>
                <a:latin typeface="Arial Bold"/>
                <a:ea typeface="Arial Bold"/>
                <a:cs typeface="Arial Bold"/>
                <a:sym typeface="Arial Bold"/>
              </a:rPr>
              <a:t>alf-hangings</a:t>
            </a:r>
            <a:r>
              <a:rPr lang="en-US" sz="2499">
                <a:solidFill>
                  <a:srgbClr val="000000"/>
                </a:solidFill>
                <a:latin typeface="Arial"/>
                <a:ea typeface="Arial"/>
                <a:cs typeface="Arial"/>
                <a:sym typeface="Arial"/>
              </a:rPr>
              <a:t> (</a:t>
            </a:r>
            <a:r>
              <a:rPr lang="en-US" sz="2499" u="sng">
                <a:solidFill>
                  <a:srgbClr val="000000"/>
                </a:solidFill>
                <a:latin typeface="Arial"/>
                <a:ea typeface="Arial"/>
                <a:cs typeface="Arial"/>
                <a:sym typeface="Arial"/>
              </a:rPr>
              <a:t>hanging a person until they were almost dead to extract information</a:t>
            </a:r>
            <a:r>
              <a:rPr lang="en-US" sz="2499">
                <a:solidFill>
                  <a:srgbClr val="000000"/>
                </a:solidFill>
                <a:latin typeface="Arial"/>
                <a:ea typeface="Arial"/>
                <a:cs typeface="Arial"/>
                <a:sym typeface="Arial"/>
              </a:rPr>
              <a:t>). Others had </a:t>
            </a:r>
            <a:r>
              <a:rPr lang="en-US" b="true" sz="2499">
                <a:solidFill>
                  <a:srgbClr val="000000"/>
                </a:solidFill>
                <a:latin typeface="Arial Bold"/>
                <a:ea typeface="Arial Bold"/>
                <a:cs typeface="Arial Bold"/>
                <a:sym typeface="Arial Bold"/>
              </a:rPr>
              <a:t>pitch-capping</a:t>
            </a:r>
            <a:r>
              <a:rPr lang="en-US" sz="2499">
                <a:solidFill>
                  <a:srgbClr val="000000"/>
                </a:solidFill>
                <a:latin typeface="Arial"/>
                <a:ea typeface="Arial"/>
                <a:cs typeface="Arial"/>
                <a:sym typeface="Arial"/>
              </a:rPr>
              <a:t> (</a:t>
            </a:r>
            <a:r>
              <a:rPr lang="en-US" sz="2499" u="sng">
                <a:solidFill>
                  <a:srgbClr val="000000"/>
                </a:solidFill>
                <a:latin typeface="Arial"/>
                <a:ea typeface="Arial"/>
                <a:cs typeface="Arial"/>
                <a:sym typeface="Arial"/>
              </a:rPr>
              <a:t>pouring hot tar on a person’s head before setting it on fire. When the tar cooled, they ripped it - and the top of the scalp - off</a:t>
            </a:r>
            <a:r>
              <a:rPr lang="en-US" sz="2499">
                <a:solidFill>
                  <a:srgbClr val="000000"/>
                </a:solidFill>
                <a:latin typeface="Arial"/>
                <a:ea typeface="Arial"/>
                <a:cs typeface="Arial"/>
                <a:sym typeface="Arial"/>
              </a:rPr>
              <a:t>). These horrific measures were designed to terrify people in order to reduce support for a rebellion. They were repeated throughout Leinster. </a:t>
            </a:r>
          </a:p>
          <a:p>
            <a:pPr algn="just" marL="539749" indent="-269875" lvl="1">
              <a:lnSpc>
                <a:spcPts val="3499"/>
              </a:lnSpc>
              <a:buFont typeface="Arial"/>
              <a:buChar char="•"/>
            </a:pPr>
            <a:r>
              <a:rPr lang="en-US" sz="2499">
                <a:solidFill>
                  <a:srgbClr val="000000"/>
                </a:solidFill>
                <a:latin typeface="Arial"/>
                <a:ea typeface="Arial"/>
                <a:cs typeface="Arial"/>
                <a:sym typeface="Arial"/>
              </a:rPr>
              <a:t>Part-time armies were formed: the militia for loyal Catholics and yeomanry for loyal Protestants.</a:t>
            </a:r>
          </a:p>
          <a:p>
            <a:pPr algn="just" marL="539749" indent="-269875" lvl="1">
              <a:lnSpc>
                <a:spcPts val="3499"/>
              </a:lnSpc>
              <a:buFont typeface="Arial"/>
              <a:buChar char="•"/>
            </a:pPr>
            <a:r>
              <a:rPr lang="en-US" sz="2499">
                <a:solidFill>
                  <a:srgbClr val="000000"/>
                </a:solidFill>
                <a:latin typeface="Arial"/>
                <a:ea typeface="Arial"/>
                <a:cs typeface="Arial"/>
                <a:sym typeface="Arial"/>
              </a:rPr>
              <a:t>The Orange Order was created to encourage unity between Anglicans and Presbyterians against Catholics</a:t>
            </a:r>
          </a:p>
          <a:p>
            <a:pPr algn="just" marL="539749" indent="-269875" lvl="1">
              <a:lnSpc>
                <a:spcPts val="3499"/>
              </a:lnSpc>
              <a:buFont typeface="Arial"/>
              <a:buChar char="•"/>
            </a:pPr>
            <a:r>
              <a:rPr lang="en-US" sz="2499">
                <a:solidFill>
                  <a:srgbClr val="000000"/>
                </a:solidFill>
                <a:latin typeface="Arial"/>
                <a:ea typeface="Arial"/>
                <a:cs typeface="Arial"/>
                <a:sym typeface="Arial"/>
              </a:rPr>
              <a:t>Spies inside the United Irishmen passed on information that led to the arrest of most United Irishmen leaders. Most significantly, </a:t>
            </a:r>
            <a:r>
              <a:rPr lang="en-US" b="true" sz="2499">
                <a:solidFill>
                  <a:srgbClr val="000000"/>
                </a:solidFill>
                <a:latin typeface="Arial Bold"/>
                <a:ea typeface="Arial Bold"/>
                <a:cs typeface="Arial Bold"/>
                <a:sym typeface="Arial Bold"/>
              </a:rPr>
              <a:t>Lord Edward FitzGerald</a:t>
            </a:r>
            <a:r>
              <a:rPr lang="en-US" sz="2499">
                <a:solidFill>
                  <a:srgbClr val="000000"/>
                </a:solidFill>
                <a:latin typeface="Arial"/>
                <a:ea typeface="Arial"/>
                <a:cs typeface="Arial"/>
                <a:sym typeface="Arial"/>
              </a:rPr>
              <a:t> who was captured in May 1798. The remaining leaders decided to go ahead with the rebellion a week later, on 23rd May 1798.</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640624"/>
            <a:ext cx="6322975" cy="9005752"/>
          </a:xfrm>
          <a:custGeom>
            <a:avLst/>
            <a:gdLst/>
            <a:ahLst/>
            <a:cxnLst/>
            <a:rect r="r" b="b" t="t" l="l"/>
            <a:pathLst>
              <a:path h="9005752" w="6322975">
                <a:moveTo>
                  <a:pt x="0" y="0"/>
                </a:moveTo>
                <a:lnTo>
                  <a:pt x="6322975" y="0"/>
                </a:lnTo>
                <a:lnTo>
                  <a:pt x="6322975" y="9005752"/>
                </a:lnTo>
                <a:lnTo>
                  <a:pt x="0" y="9005752"/>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Freeform 9" id="9"/>
          <p:cNvSpPr/>
          <p:nvPr/>
        </p:nvSpPr>
        <p:spPr>
          <a:xfrm flipH="false" flipV="false" rot="0">
            <a:off x="7008775" y="1196268"/>
            <a:ext cx="9930485" cy="7332775"/>
          </a:xfrm>
          <a:custGeom>
            <a:avLst/>
            <a:gdLst/>
            <a:ahLst/>
            <a:cxnLst/>
            <a:rect r="r" b="b" t="t" l="l"/>
            <a:pathLst>
              <a:path h="7332775" w="9930485">
                <a:moveTo>
                  <a:pt x="0" y="0"/>
                </a:moveTo>
                <a:lnTo>
                  <a:pt x="9930485" y="0"/>
                </a:lnTo>
                <a:lnTo>
                  <a:pt x="9930485" y="7332775"/>
                </a:lnTo>
                <a:lnTo>
                  <a:pt x="0" y="7332775"/>
                </a:lnTo>
                <a:lnTo>
                  <a:pt x="0" y="0"/>
                </a:lnTo>
                <a:close/>
              </a:path>
            </a:pathLst>
          </a:custGeom>
          <a:blipFill>
            <a:blip r:embed="rId3"/>
            <a:stretch>
              <a:fillRect l="0" t="0" r="0" b="0"/>
            </a:stretch>
          </a:blipFill>
        </p:spPr>
      </p:sp>
      <p:sp>
        <p:nvSpPr>
          <p:cNvPr name="TextBox 10" id="10"/>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667884" y="0"/>
            <a:ext cx="14952232" cy="9725311"/>
          </a:xfrm>
          <a:custGeom>
            <a:avLst/>
            <a:gdLst/>
            <a:ahLst/>
            <a:cxnLst/>
            <a:rect r="r" b="b" t="t" l="l"/>
            <a:pathLst>
              <a:path h="9725311" w="14952232">
                <a:moveTo>
                  <a:pt x="0" y="0"/>
                </a:moveTo>
                <a:lnTo>
                  <a:pt x="14952232" y="0"/>
                </a:lnTo>
                <a:lnTo>
                  <a:pt x="14952232"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29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was Tone influenced by the French Revolution?</a:t>
            </a:r>
          </a:p>
          <a:p>
            <a:pPr algn="l" marL="539749" indent="-269875" lvl="1">
              <a:lnSpc>
                <a:spcPts val="3499"/>
              </a:lnSpc>
              <a:buAutoNum type="arabicPeriod" startAt="1"/>
            </a:pPr>
            <a:r>
              <a:rPr lang="en-US" sz="2499">
                <a:solidFill>
                  <a:srgbClr val="0DA33B"/>
                </a:solidFill>
                <a:latin typeface="Arial"/>
                <a:ea typeface="Arial"/>
                <a:cs typeface="Arial"/>
                <a:sym typeface="Arial"/>
              </a:rPr>
              <a:t>What pamphlet did he write and what did he argue in it?</a:t>
            </a:r>
          </a:p>
          <a:p>
            <a:pPr algn="l" marL="539749" indent="-269875" lvl="1">
              <a:lnSpc>
                <a:spcPts val="3499"/>
              </a:lnSpc>
              <a:buAutoNum type="arabicPeriod" startAt="1"/>
            </a:pPr>
            <a:r>
              <a:rPr lang="en-US" sz="2499">
                <a:solidFill>
                  <a:srgbClr val="0DA33B"/>
                </a:solidFill>
                <a:latin typeface="Arial"/>
                <a:ea typeface="Arial"/>
                <a:cs typeface="Arial"/>
                <a:sym typeface="Arial"/>
              </a:rPr>
              <a:t>What were the original aims of the United Irishmen?</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governments respond to concerns over (a) Catholics’ loyalty and (b) France and the United Irishmen?</a:t>
            </a:r>
          </a:p>
          <a:p>
            <a:pPr algn="l" marL="539749" indent="-269875" lvl="1">
              <a:lnSpc>
                <a:spcPts val="3499"/>
              </a:lnSpc>
              <a:buAutoNum type="arabicPeriod" startAt="1"/>
            </a:pPr>
            <a:r>
              <a:rPr lang="en-US" sz="2499">
                <a:solidFill>
                  <a:srgbClr val="0DA33B"/>
                </a:solidFill>
                <a:latin typeface="Arial"/>
                <a:ea typeface="Arial"/>
                <a:cs typeface="Arial"/>
                <a:sym typeface="Arial"/>
              </a:rPr>
              <a:t>What help did Tone get from France?</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British government respond to the failed invasion at Bantry Bay?</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29 (Artefact, 2nd Edition)</a:t>
            </a:r>
          </a:p>
        </p:txBody>
      </p:sp>
      <p:sp>
        <p:nvSpPr>
          <p:cNvPr name="TextBox 8" id="8"/>
          <p:cNvSpPr txBox="true"/>
          <p:nvPr/>
        </p:nvSpPr>
        <p:spPr>
          <a:xfrm rot="0">
            <a:off x="1028700" y="2149474"/>
            <a:ext cx="15609955" cy="66040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Tone was inspired by the French Revolution’s ideas of ‘liberty, equality and fraternity’ and wanted to bring them to Ireland.</a:t>
            </a:r>
          </a:p>
          <a:p>
            <a:pPr algn="l" marL="539749" indent="-269875" lvl="1">
              <a:lnSpc>
                <a:spcPts val="3499"/>
              </a:lnSpc>
              <a:buAutoNum type="arabicPeriod" startAt="1"/>
            </a:pPr>
            <a:r>
              <a:rPr lang="en-US" sz="2499">
                <a:solidFill>
                  <a:srgbClr val="000000"/>
                </a:solidFill>
                <a:latin typeface="Arial"/>
                <a:ea typeface="Arial"/>
                <a:cs typeface="Arial"/>
                <a:sym typeface="Arial"/>
              </a:rPr>
              <a:t>He wrote An Argument on behalf of the Catholics of Ireland, which argued that Catholics should have the same rights as Protestants.</a:t>
            </a:r>
          </a:p>
          <a:p>
            <a:pPr algn="l" marL="539749" indent="-269875" lvl="1">
              <a:lnSpc>
                <a:spcPts val="3499"/>
              </a:lnSpc>
              <a:buAutoNum type="arabicPeriod" startAt="1"/>
            </a:pPr>
            <a:r>
              <a:rPr lang="en-US" sz="2499">
                <a:solidFill>
                  <a:srgbClr val="000000"/>
                </a:solidFill>
                <a:latin typeface="Arial"/>
                <a:ea typeface="Arial"/>
                <a:cs typeface="Arial"/>
                <a:sym typeface="Arial"/>
              </a:rPr>
              <a:t>The United Irishmen originally wanted religious equality, the removal of British influence from Ireland (though not an independent republic) and that all men should have the vote and the right to sit in parliament.</a:t>
            </a:r>
          </a:p>
          <a:p>
            <a:pPr algn="l" marL="539749" indent="-269875" lvl="1">
              <a:lnSpc>
                <a:spcPts val="3499"/>
              </a:lnSpc>
              <a:buAutoNum type="arabicPeriod" startAt="1"/>
            </a:pPr>
            <a:r>
              <a:rPr lang="en-US" sz="2499">
                <a:solidFill>
                  <a:srgbClr val="000000"/>
                </a:solidFill>
                <a:latin typeface="Arial"/>
                <a:ea typeface="Arial"/>
                <a:cs typeface="Arial"/>
                <a:sym typeface="Arial"/>
              </a:rPr>
              <a:t>(a) The British government abolished the remaining Penal Laws and granted Catholics freedom of worship and the right to vote; (b) The British government in Dublin stepped up its surveillance of the United Irishmen and eventually banned them in 1795.</a:t>
            </a:r>
          </a:p>
          <a:p>
            <a:pPr algn="l" marL="539749" indent="-269875" lvl="1">
              <a:lnSpc>
                <a:spcPts val="3499"/>
              </a:lnSpc>
              <a:buAutoNum type="arabicPeriod" startAt="1"/>
            </a:pPr>
            <a:r>
              <a:rPr lang="en-US" sz="2499">
                <a:solidFill>
                  <a:srgbClr val="000000"/>
                </a:solidFill>
                <a:latin typeface="Arial"/>
                <a:ea typeface="Arial"/>
                <a:cs typeface="Arial"/>
                <a:sym typeface="Arial"/>
              </a:rPr>
              <a:t>The French sent a fleet of 43 ships and an army of 15,000 men to invade Ireland in December 1796, but most had to turn back due to storms.</a:t>
            </a:r>
          </a:p>
          <a:p>
            <a:pPr algn="l" marL="539749" indent="-269875" lvl="1">
              <a:lnSpc>
                <a:spcPts val="3499"/>
              </a:lnSpc>
              <a:buAutoNum type="arabicPeriod" startAt="1"/>
            </a:pPr>
            <a:r>
              <a:rPr lang="en-US" sz="2499">
                <a:solidFill>
                  <a:srgbClr val="000000"/>
                </a:solidFill>
                <a:latin typeface="Arial"/>
                <a:ea typeface="Arial"/>
                <a:cs typeface="Arial"/>
                <a:sym typeface="Arial"/>
              </a:rPr>
              <a:t>Any two of: General Lake’s campaign of terror in Ulster and Leinster; the infiltration of the United Irishmen by spies and the arrest of the leaders; the setting up of the militia and yeomanry; the support for the Orange Order.</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b="true" sz="8999" spc="404">
                <a:solidFill>
                  <a:srgbClr val="0DA33B"/>
                </a:solidFill>
                <a:latin typeface="Arial Bold"/>
                <a:ea typeface="Arial Bold"/>
                <a:cs typeface="Arial Bold"/>
                <a:sym typeface="Arial Bold"/>
              </a:rPr>
              <a:t>14.3: THE 1798 REBELLION</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14.3: the 1798 rebellion</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14</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1798</a:t>
            </a:r>
          </a:p>
        </p:txBody>
      </p:sp>
      <p:sp>
        <p:nvSpPr>
          <p:cNvPr name="TextBox 7" id="7"/>
          <p:cNvSpPr txBox="true"/>
          <p:nvPr/>
        </p:nvSpPr>
        <p:spPr>
          <a:xfrm rot="0">
            <a:off x="1028700" y="5937995"/>
            <a:ext cx="16230600" cy="1059180"/>
          </a:xfrm>
          <a:prstGeom prst="rect">
            <a:avLst/>
          </a:prstGeom>
        </p:spPr>
        <p:txBody>
          <a:bodyPr anchor="t" rtlCol="false" tIns="0" lIns="0" bIns="0" rIns="0">
            <a:spAutoFit/>
          </a:bodyPr>
          <a:lstStyle/>
          <a:p>
            <a:pPr algn="just">
              <a:lnSpc>
                <a:spcPts val="2760"/>
              </a:lnSpc>
              <a:spcBef>
                <a:spcPct val="0"/>
              </a:spcBef>
            </a:pPr>
            <a:r>
              <a:rPr lang="en-US" sz="2000" spc="196">
                <a:solidFill>
                  <a:srgbClr val="000000"/>
                </a:solidFill>
                <a:latin typeface="Arial"/>
                <a:ea typeface="Arial"/>
                <a:cs typeface="Arial"/>
                <a:sym typeface="Arial"/>
              </a:rPr>
              <a:t>This rebellion is significant in Irish history as it was the first time that </a:t>
            </a:r>
            <a:r>
              <a:rPr lang="en-US" b="true" sz="2000" spc="196">
                <a:solidFill>
                  <a:srgbClr val="000000"/>
                </a:solidFill>
                <a:latin typeface="Arial Bold"/>
                <a:ea typeface="Arial Bold"/>
                <a:cs typeface="Arial Bold"/>
                <a:sym typeface="Arial Bold"/>
              </a:rPr>
              <a:t>physical force nationalism</a:t>
            </a:r>
            <a:r>
              <a:rPr lang="en-US" sz="2000" spc="196">
                <a:solidFill>
                  <a:srgbClr val="000000"/>
                </a:solidFill>
                <a:latin typeface="Arial"/>
                <a:ea typeface="Arial"/>
                <a:cs typeface="Arial"/>
                <a:sym typeface="Arial"/>
              </a:rPr>
              <a:t> occurred on the island (</a:t>
            </a:r>
            <a:r>
              <a:rPr lang="en-US" sz="2000" spc="196" u="sng">
                <a:solidFill>
                  <a:srgbClr val="000000"/>
                </a:solidFill>
                <a:latin typeface="Arial"/>
                <a:ea typeface="Arial"/>
                <a:cs typeface="Arial"/>
                <a:sym typeface="Arial"/>
              </a:rPr>
              <a:t>Irish nationalists were willing and prepared to use violence to fight for complete Irish independence from Britain</a:t>
            </a:r>
            <a:r>
              <a:rPr lang="en-US" sz="2000" spc="196">
                <a:solidFill>
                  <a:srgbClr val="000000"/>
                </a:solidFill>
                <a:latin typeface="Arial"/>
                <a:ea typeface="Arial"/>
                <a:cs typeface="Arial"/>
                <a:sym typeface="Arial"/>
              </a:rPr>
              <a:t>). The main events of the Rebellion took place in Leinster (Dublin), Ulster, Wexford and Connaught.</a:t>
            </a:r>
          </a:p>
        </p:txBody>
      </p:sp>
      <p:sp>
        <p:nvSpPr>
          <p:cNvPr name="TextBox 8" id="8"/>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Leinster - Dublin</a:t>
            </a:r>
          </a:p>
        </p:txBody>
      </p:sp>
      <p:sp>
        <p:nvSpPr>
          <p:cNvPr name="TextBox 8" id="8"/>
          <p:cNvSpPr txBox="true"/>
          <p:nvPr/>
        </p:nvSpPr>
        <p:spPr>
          <a:xfrm rot="0">
            <a:off x="1028700" y="2120899"/>
            <a:ext cx="8115300"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rebels had planned that the rebellion would begin with the disruption of mail coaches from Dublin. </a:t>
            </a:r>
            <a:r>
              <a:rPr lang="en-US" sz="3000">
                <a:solidFill>
                  <a:srgbClr val="000000"/>
                </a:solidFill>
                <a:latin typeface="Arial"/>
                <a:ea typeface="Arial"/>
                <a:cs typeface="Arial"/>
                <a:sym typeface="Arial"/>
              </a:rPr>
              <a:t>However, </a:t>
            </a:r>
            <a:r>
              <a:rPr lang="en-US" sz="3000" b="true">
                <a:solidFill>
                  <a:srgbClr val="000000"/>
                </a:solidFill>
                <a:latin typeface="Arial Bold"/>
                <a:ea typeface="Arial Bold"/>
                <a:cs typeface="Arial Bold"/>
                <a:sym typeface="Arial Bold"/>
              </a:rPr>
              <a:t>information gathered by spies </a:t>
            </a:r>
            <a:r>
              <a:rPr lang="en-US" sz="3000">
                <a:solidFill>
                  <a:srgbClr val="000000"/>
                </a:solidFill>
                <a:latin typeface="Arial"/>
                <a:ea typeface="Arial"/>
                <a:cs typeface="Arial"/>
                <a:sym typeface="Arial"/>
              </a:rPr>
              <a:t>led to many rebels being arrested when they arrived at their assembly points. There were uncoordinated rebel attacks in Kildare, Meath, Carlow and Wicklow but were easily defeated at </a:t>
            </a:r>
            <a:r>
              <a:rPr lang="en-US" sz="3000" b="true">
                <a:solidFill>
                  <a:srgbClr val="000000"/>
                </a:solidFill>
                <a:latin typeface="Arial Bold"/>
                <a:ea typeface="Arial Bold"/>
                <a:cs typeface="Arial Bold"/>
                <a:sym typeface="Arial Bold"/>
              </a:rPr>
              <a:t>Carlow Town </a:t>
            </a:r>
            <a:r>
              <a:rPr lang="en-US" sz="3000">
                <a:solidFill>
                  <a:srgbClr val="000000"/>
                </a:solidFill>
                <a:latin typeface="Arial"/>
                <a:ea typeface="Arial"/>
                <a:cs typeface="Arial"/>
                <a:sym typeface="Arial"/>
              </a:rPr>
              <a:t>and the </a:t>
            </a:r>
            <a:r>
              <a:rPr lang="en-US" sz="3000" b="true">
                <a:solidFill>
                  <a:srgbClr val="000000"/>
                </a:solidFill>
                <a:latin typeface="Arial Bold"/>
                <a:ea typeface="Arial Bold"/>
                <a:cs typeface="Arial Bold"/>
                <a:sym typeface="Arial Bold"/>
              </a:rPr>
              <a:t>Hill of Tara</a:t>
            </a:r>
            <a:r>
              <a:rPr lang="en-US" sz="3000">
                <a:solidFill>
                  <a:srgbClr val="000000"/>
                </a:solidFill>
                <a:latin typeface="Arial"/>
                <a:ea typeface="Arial"/>
                <a:cs typeface="Arial"/>
                <a:sym typeface="Arial"/>
              </a:rPr>
              <a:t>.</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Freeform 10" id="10"/>
          <p:cNvSpPr/>
          <p:nvPr/>
        </p:nvSpPr>
        <p:spPr>
          <a:xfrm flipH="false" flipV="false" rot="0">
            <a:off x="9144000" y="308086"/>
            <a:ext cx="7795260" cy="9417225"/>
          </a:xfrm>
          <a:custGeom>
            <a:avLst/>
            <a:gdLst/>
            <a:ahLst/>
            <a:cxnLst/>
            <a:rect r="r" b="b" t="t" l="l"/>
            <a:pathLst>
              <a:path h="9417225" w="7795260">
                <a:moveTo>
                  <a:pt x="0" y="0"/>
                </a:moveTo>
                <a:lnTo>
                  <a:pt x="7795260" y="0"/>
                </a:lnTo>
                <a:lnTo>
                  <a:pt x="7795260" y="9417225"/>
                </a:lnTo>
                <a:lnTo>
                  <a:pt x="0" y="9417225"/>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Ulster</a:t>
            </a:r>
          </a:p>
        </p:txBody>
      </p:sp>
      <p:sp>
        <p:nvSpPr>
          <p:cNvPr name="TextBox 8" id="8"/>
          <p:cNvSpPr txBox="true"/>
          <p:nvPr/>
        </p:nvSpPr>
        <p:spPr>
          <a:xfrm rot="0">
            <a:off x="1028700" y="2139949"/>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Although </a:t>
            </a:r>
            <a:r>
              <a:rPr lang="en-US" sz="2500" b="true">
                <a:solidFill>
                  <a:srgbClr val="000000"/>
                </a:solidFill>
                <a:latin typeface="Arial Bold"/>
                <a:ea typeface="Arial Bold"/>
                <a:cs typeface="Arial Bold"/>
                <a:sym typeface="Arial Bold"/>
              </a:rPr>
              <a:t>Ulster</a:t>
            </a:r>
            <a:r>
              <a:rPr lang="en-US" sz="2500">
                <a:solidFill>
                  <a:srgbClr val="000000"/>
                </a:solidFill>
                <a:latin typeface="Arial"/>
                <a:ea typeface="Arial"/>
                <a:cs typeface="Arial"/>
                <a:sym typeface="Arial"/>
              </a:rPr>
              <a:t> had been a </a:t>
            </a:r>
            <a:r>
              <a:rPr lang="en-US" sz="2500" b="true">
                <a:solidFill>
                  <a:srgbClr val="000000"/>
                </a:solidFill>
                <a:latin typeface="Arial Bold"/>
                <a:ea typeface="Arial Bold"/>
                <a:cs typeface="Arial Bold"/>
                <a:sym typeface="Arial Bold"/>
              </a:rPr>
              <a:t>United Irishmen stronghold</a:t>
            </a:r>
            <a:r>
              <a:rPr lang="en-US" sz="2500">
                <a:solidFill>
                  <a:srgbClr val="000000"/>
                </a:solidFill>
                <a:latin typeface="Arial"/>
                <a:ea typeface="Arial"/>
                <a:cs typeface="Arial"/>
                <a:sym typeface="Arial"/>
              </a:rPr>
              <a:t>, after the intimidation, torture, jailing and executions in the province, support for the secret group weakened. Because of this, the rebellion that took place there (mainly consisting of Presbyterians) was small in comparison to what happened in Wexford. In Antrim, </a:t>
            </a:r>
            <a:r>
              <a:rPr lang="en-US" sz="2500" b="true">
                <a:solidFill>
                  <a:srgbClr val="000000"/>
                </a:solidFill>
                <a:latin typeface="Arial Bold"/>
                <a:ea typeface="Arial Bold"/>
                <a:cs typeface="Arial Bold"/>
                <a:sym typeface="Arial Bold"/>
              </a:rPr>
              <a:t>Henry Joy McCracken</a:t>
            </a:r>
            <a:r>
              <a:rPr lang="en-US" sz="2500">
                <a:solidFill>
                  <a:srgbClr val="000000"/>
                </a:solidFill>
                <a:latin typeface="Arial"/>
                <a:ea typeface="Arial"/>
                <a:cs typeface="Arial"/>
                <a:sym typeface="Arial"/>
              </a:rPr>
              <a:t> led </a:t>
            </a:r>
            <a:r>
              <a:rPr lang="en-US" sz="2500" b="true">
                <a:solidFill>
                  <a:srgbClr val="000000"/>
                </a:solidFill>
                <a:latin typeface="Arial Bold"/>
                <a:ea typeface="Arial Bold"/>
                <a:cs typeface="Arial Bold"/>
                <a:sym typeface="Arial Bold"/>
              </a:rPr>
              <a:t>4,000 rebels</a:t>
            </a:r>
            <a:r>
              <a:rPr lang="en-US" sz="2500">
                <a:solidFill>
                  <a:srgbClr val="000000"/>
                </a:solidFill>
                <a:latin typeface="Arial"/>
                <a:ea typeface="Arial"/>
                <a:cs typeface="Arial"/>
                <a:sym typeface="Arial"/>
              </a:rPr>
              <a:t> into battle on the 6th June, succeeding in capturing Larne, Randalstown and Ballymena before being defeated after a fierce battle at </a:t>
            </a:r>
            <a:r>
              <a:rPr lang="en-US" sz="2500" b="true">
                <a:solidFill>
                  <a:srgbClr val="000000"/>
                </a:solidFill>
                <a:latin typeface="Arial Bold"/>
                <a:ea typeface="Arial Bold"/>
                <a:cs typeface="Arial Bold"/>
                <a:sym typeface="Arial Bold"/>
              </a:rPr>
              <a:t>Antrim town</a:t>
            </a:r>
            <a:r>
              <a:rPr lang="en-US" sz="2500">
                <a:solidFill>
                  <a:srgbClr val="000000"/>
                </a:solidFill>
                <a:latin typeface="Arial"/>
                <a:ea typeface="Arial"/>
                <a:cs typeface="Arial"/>
                <a:sym typeface="Arial"/>
              </a:rPr>
              <a:t>. In Down, </a:t>
            </a:r>
            <a:r>
              <a:rPr lang="en-US" sz="2500" b="true">
                <a:solidFill>
                  <a:srgbClr val="000000"/>
                </a:solidFill>
                <a:latin typeface="Arial Bold"/>
                <a:ea typeface="Arial Bold"/>
                <a:cs typeface="Arial Bold"/>
                <a:sym typeface="Arial Bold"/>
              </a:rPr>
              <a:t>Henry Munro</a:t>
            </a:r>
            <a:r>
              <a:rPr lang="en-US" sz="2500">
                <a:solidFill>
                  <a:srgbClr val="000000"/>
                </a:solidFill>
                <a:latin typeface="Arial"/>
                <a:ea typeface="Arial"/>
                <a:cs typeface="Arial"/>
                <a:sym typeface="Arial"/>
              </a:rPr>
              <a:t> led </a:t>
            </a:r>
            <a:r>
              <a:rPr lang="en-US" sz="2500" b="true">
                <a:solidFill>
                  <a:srgbClr val="000000"/>
                </a:solidFill>
                <a:latin typeface="Arial Bold"/>
                <a:ea typeface="Arial Bold"/>
                <a:cs typeface="Arial Bold"/>
                <a:sym typeface="Arial Bold"/>
              </a:rPr>
              <a:t>7,000 rebels</a:t>
            </a:r>
            <a:r>
              <a:rPr lang="en-US" sz="2500">
                <a:solidFill>
                  <a:srgbClr val="000000"/>
                </a:solidFill>
                <a:latin typeface="Arial"/>
                <a:ea typeface="Arial"/>
                <a:cs typeface="Arial"/>
                <a:sym typeface="Arial"/>
              </a:rPr>
              <a:t> who to initial success at Saintfield but they could not match the army’s cannons at </a:t>
            </a:r>
            <a:r>
              <a:rPr lang="en-US" sz="2500" b="true">
                <a:solidFill>
                  <a:srgbClr val="000000"/>
                </a:solidFill>
                <a:latin typeface="Arial Bold"/>
                <a:ea typeface="Arial Bold"/>
                <a:cs typeface="Arial Bold"/>
                <a:sym typeface="Arial Bold"/>
              </a:rPr>
              <a:t>Ballynahinch</a:t>
            </a:r>
            <a:r>
              <a:rPr lang="en-US" sz="2500">
                <a:solidFill>
                  <a:srgbClr val="000000"/>
                </a:solidFill>
                <a:latin typeface="Arial"/>
                <a:ea typeface="Arial"/>
                <a:cs typeface="Arial"/>
                <a:sym typeface="Arial"/>
              </a:rPr>
              <a:t>. Both McCracken and Munro were later separately captured and hanged.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Learning Outcomes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2.3 EXPLORE </a:t>
            </a:r>
            <a:r>
              <a:rPr lang="en-US" sz="3000">
                <a:solidFill>
                  <a:srgbClr val="000000"/>
                </a:solidFill>
                <a:latin typeface="Arial"/>
                <a:ea typeface="Arial"/>
                <a:cs typeface="Arial"/>
                <a:sym typeface="Arial"/>
              </a:rPr>
              <a:t>how the physical force tradition impacted on Irish politics, with particular reference to a pre-twentieth century example of a rebellion.</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1.2 CONSIDER </a:t>
            </a:r>
            <a:r>
              <a:rPr lang="en-US" sz="3000">
                <a:solidFill>
                  <a:srgbClr val="000000"/>
                </a:solidFill>
                <a:latin typeface="Arial"/>
                <a:ea typeface="Arial"/>
                <a:cs typeface="Arial"/>
                <a:sym typeface="Arial"/>
              </a:rPr>
              <a:t>contentious or controversial issues in history from more than one perspective and </a:t>
            </a:r>
            <a:r>
              <a:rPr lang="en-US" b="true" sz="3000">
                <a:solidFill>
                  <a:srgbClr val="000000"/>
                </a:solidFill>
                <a:latin typeface="Arial Bold"/>
                <a:ea typeface="Arial Bold"/>
                <a:cs typeface="Arial Bold"/>
                <a:sym typeface="Arial Bold"/>
              </a:rPr>
              <a:t>DISCUSS</a:t>
            </a:r>
            <a:r>
              <a:rPr lang="en-US" sz="3000">
                <a:solidFill>
                  <a:srgbClr val="000000"/>
                </a:solidFill>
                <a:latin typeface="Arial"/>
                <a:ea typeface="Arial"/>
                <a:cs typeface="Arial"/>
                <a:sym typeface="Arial"/>
              </a:rPr>
              <a:t> the historical roots of a contentious or controversial issue or theme in the contemporary world.</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1.3 APPRECIATE </a:t>
            </a:r>
            <a:r>
              <a:rPr lang="en-US" sz="3000">
                <a:solidFill>
                  <a:srgbClr val="000000"/>
                </a:solidFill>
                <a:latin typeface="Arial"/>
                <a:ea typeface="Arial"/>
                <a:cs typeface="Arial"/>
                <a:sym typeface="Arial"/>
              </a:rPr>
              <a:t>their cultural inheritance through recognising historically significant places and buildings and discussing why historical personalities, events and issues are commemorated.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Wexford</a:t>
            </a:r>
          </a:p>
        </p:txBody>
      </p:sp>
      <p:sp>
        <p:nvSpPr>
          <p:cNvPr name="TextBox 8" id="8"/>
          <p:cNvSpPr txBox="true"/>
          <p:nvPr/>
        </p:nvSpPr>
        <p:spPr>
          <a:xfrm rot="0">
            <a:off x="1028700" y="2139949"/>
            <a:ext cx="15609955"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In March 1798, British soldiers, yeomen and the North Cork militia entered Wexford. </a:t>
            </a:r>
            <a:r>
              <a:rPr lang="en-US" sz="2500">
                <a:solidFill>
                  <a:srgbClr val="000000"/>
                </a:solidFill>
                <a:latin typeface="Arial"/>
                <a:ea typeface="Arial"/>
                <a:cs typeface="Arial"/>
                <a:sym typeface="Arial"/>
              </a:rPr>
              <a:t>Their violent treatment of the locals created a determination to resist that led to a Catholic priest, </a:t>
            </a:r>
            <a:r>
              <a:rPr lang="en-US" sz="2500" b="true">
                <a:solidFill>
                  <a:srgbClr val="000000"/>
                </a:solidFill>
                <a:latin typeface="Arial Bold"/>
                <a:ea typeface="Arial Bold"/>
                <a:cs typeface="Arial Bold"/>
                <a:sym typeface="Arial Bold"/>
              </a:rPr>
              <a:t>Fr John Murphy </a:t>
            </a:r>
            <a:r>
              <a:rPr lang="en-US" sz="2500">
                <a:solidFill>
                  <a:srgbClr val="000000"/>
                </a:solidFill>
                <a:latin typeface="Arial"/>
                <a:ea typeface="Arial"/>
                <a:cs typeface="Arial"/>
                <a:sym typeface="Arial"/>
              </a:rPr>
              <a:t>of </a:t>
            </a:r>
            <a:r>
              <a:rPr lang="en-US" sz="2500" b="true">
                <a:solidFill>
                  <a:srgbClr val="000000"/>
                </a:solidFill>
                <a:latin typeface="Arial Bold"/>
                <a:ea typeface="Arial Bold"/>
                <a:cs typeface="Arial Bold"/>
                <a:sym typeface="Arial Bold"/>
              </a:rPr>
              <a:t>Boolavogue</a:t>
            </a:r>
            <a:r>
              <a:rPr lang="en-US" sz="2500">
                <a:solidFill>
                  <a:srgbClr val="000000"/>
                </a:solidFill>
                <a:latin typeface="Arial"/>
                <a:ea typeface="Arial"/>
                <a:cs typeface="Arial"/>
                <a:sym typeface="Arial"/>
              </a:rPr>
              <a:t> leading a revolt. They had victories at </a:t>
            </a:r>
            <a:r>
              <a:rPr lang="en-US" sz="2500" b="true">
                <a:solidFill>
                  <a:srgbClr val="000000"/>
                </a:solidFill>
                <a:latin typeface="Arial Bold"/>
                <a:ea typeface="Arial Bold"/>
                <a:cs typeface="Arial Bold"/>
                <a:sym typeface="Arial Bold"/>
              </a:rPr>
              <a:t>Oulart Hill</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Enniscorthy</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Wexford</a:t>
            </a:r>
            <a:r>
              <a:rPr lang="en-US" sz="2500">
                <a:solidFill>
                  <a:srgbClr val="000000"/>
                </a:solidFill>
                <a:latin typeface="Arial"/>
                <a:ea typeface="Arial"/>
                <a:cs typeface="Arial"/>
                <a:sym typeface="Arial"/>
              </a:rPr>
              <a:t> (where United Irishman </a:t>
            </a:r>
            <a:r>
              <a:rPr lang="en-US" sz="2500" b="true">
                <a:solidFill>
                  <a:srgbClr val="000000"/>
                </a:solidFill>
                <a:latin typeface="Arial Bold"/>
                <a:ea typeface="Arial Bold"/>
                <a:cs typeface="Arial Bold"/>
                <a:sym typeface="Arial Bold"/>
              </a:rPr>
              <a:t>Bagenal Harvey </a:t>
            </a:r>
            <a:r>
              <a:rPr lang="en-US" sz="2500">
                <a:solidFill>
                  <a:srgbClr val="000000"/>
                </a:solidFill>
                <a:latin typeface="Arial"/>
                <a:ea typeface="Arial"/>
                <a:cs typeface="Arial"/>
                <a:sym typeface="Arial"/>
              </a:rPr>
              <a:t>was freed from jail) before their growing army of 15,000 was defeated at the </a:t>
            </a:r>
            <a:r>
              <a:rPr lang="en-US" sz="2500" b="true">
                <a:solidFill>
                  <a:srgbClr val="000000"/>
                </a:solidFill>
                <a:latin typeface="Arial Bold"/>
                <a:ea typeface="Arial Bold"/>
                <a:cs typeface="Arial Bold"/>
                <a:sym typeface="Arial Bold"/>
              </a:rPr>
              <a:t>Battles of New Ross</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Arklow</a:t>
            </a:r>
            <a:r>
              <a:rPr lang="en-US" sz="2500">
                <a:solidFill>
                  <a:srgbClr val="000000"/>
                </a:solidFill>
                <a:latin typeface="Arial"/>
                <a:ea typeface="Arial"/>
                <a:cs typeface="Arial"/>
                <a:sym typeface="Arial"/>
              </a:rPr>
              <a:t>. The main force of the rebels, including their leaders, was surrounded and defeated by </a:t>
            </a:r>
            <a:r>
              <a:rPr lang="en-US" sz="2500" b="true">
                <a:solidFill>
                  <a:srgbClr val="000000"/>
                </a:solidFill>
                <a:latin typeface="Arial Bold"/>
                <a:ea typeface="Arial Bold"/>
                <a:cs typeface="Arial Bold"/>
                <a:sym typeface="Arial Bold"/>
              </a:rPr>
              <a:t>General Lake</a:t>
            </a:r>
            <a:r>
              <a:rPr lang="en-US" sz="2500">
                <a:solidFill>
                  <a:srgbClr val="000000"/>
                </a:solidFill>
                <a:latin typeface="Arial"/>
                <a:ea typeface="Arial"/>
                <a:cs typeface="Arial"/>
                <a:sym typeface="Arial"/>
              </a:rPr>
              <a:t> at </a:t>
            </a:r>
            <a:r>
              <a:rPr lang="en-US" sz="2500" b="true">
                <a:solidFill>
                  <a:srgbClr val="000000"/>
                </a:solidFill>
                <a:latin typeface="Arial Bold"/>
                <a:ea typeface="Arial Bold"/>
                <a:cs typeface="Arial Bold"/>
                <a:sym typeface="Arial Bold"/>
              </a:rPr>
              <a:t>Vinegar Hill</a:t>
            </a:r>
            <a:r>
              <a:rPr lang="en-US" sz="2500">
                <a:solidFill>
                  <a:srgbClr val="000000"/>
                </a:solidFill>
                <a:latin typeface="Arial"/>
                <a:ea typeface="Arial"/>
                <a:cs typeface="Arial"/>
                <a:sym typeface="Arial"/>
              </a:rPr>
              <a:t> on 21 June. Some days later, both Bagenal Harvey and Fr John Murphy were captured and executed while harsh reprisals were carried out against areas that had supported the rebels.</a:t>
            </a:r>
          </a:p>
          <a:p>
            <a:pPr algn="just">
              <a:lnSpc>
                <a:spcPts val="3500"/>
              </a:lnSpc>
            </a:pPr>
            <a:r>
              <a:rPr lang="en-US" sz="2500">
                <a:solidFill>
                  <a:srgbClr val="000000"/>
                </a:solidFill>
                <a:latin typeface="Arial"/>
                <a:ea typeface="Arial"/>
                <a:cs typeface="Arial"/>
                <a:sym typeface="Arial"/>
              </a:rPr>
              <a:t>Wexford saw the </a:t>
            </a:r>
            <a:r>
              <a:rPr lang="en-US" sz="2500" b="true">
                <a:solidFill>
                  <a:srgbClr val="000000"/>
                </a:solidFill>
                <a:latin typeface="Arial Bold"/>
                <a:ea typeface="Arial Bold"/>
                <a:cs typeface="Arial Bold"/>
                <a:sym typeface="Arial Bold"/>
              </a:rPr>
              <a:t>only atrocities </a:t>
            </a:r>
            <a:r>
              <a:rPr lang="en-US" sz="2500">
                <a:solidFill>
                  <a:srgbClr val="000000"/>
                </a:solidFill>
                <a:latin typeface="Arial"/>
                <a:ea typeface="Arial"/>
                <a:cs typeface="Arial"/>
                <a:sym typeface="Arial"/>
              </a:rPr>
              <a:t>committed by the rebels during the 1798 Rebellion. Some </a:t>
            </a:r>
            <a:r>
              <a:rPr lang="en-US" sz="2500" b="true">
                <a:solidFill>
                  <a:srgbClr val="000000"/>
                </a:solidFill>
                <a:latin typeface="Arial Bold"/>
                <a:ea typeface="Arial Bold"/>
                <a:cs typeface="Arial Bold"/>
                <a:sym typeface="Arial Bold"/>
              </a:rPr>
              <a:t>200 Protestants </a:t>
            </a:r>
            <a:r>
              <a:rPr lang="en-US" sz="2500">
                <a:solidFill>
                  <a:srgbClr val="000000"/>
                </a:solidFill>
                <a:latin typeface="Arial"/>
                <a:ea typeface="Arial"/>
                <a:cs typeface="Arial"/>
                <a:sym typeface="Arial"/>
              </a:rPr>
              <a:t>were burned alive in a barn at </a:t>
            </a:r>
            <a:r>
              <a:rPr lang="en-US" sz="2500" b="true">
                <a:solidFill>
                  <a:srgbClr val="000000"/>
                </a:solidFill>
                <a:latin typeface="Arial Bold"/>
                <a:ea typeface="Arial Bold"/>
                <a:cs typeface="Arial Bold"/>
                <a:sym typeface="Arial Bold"/>
              </a:rPr>
              <a:t>Scullabogue</a:t>
            </a:r>
            <a:r>
              <a:rPr lang="en-US" sz="2500">
                <a:solidFill>
                  <a:srgbClr val="000000"/>
                </a:solidFill>
                <a:latin typeface="Arial"/>
                <a:ea typeface="Arial"/>
                <a:cs typeface="Arial"/>
                <a:sym typeface="Arial"/>
              </a:rPr>
              <a:t> and another </a:t>
            </a:r>
            <a:r>
              <a:rPr lang="en-US" sz="2500" b="true">
                <a:solidFill>
                  <a:srgbClr val="000000"/>
                </a:solidFill>
                <a:latin typeface="Arial Bold"/>
                <a:ea typeface="Arial Bold"/>
                <a:cs typeface="Arial Bold"/>
                <a:sym typeface="Arial Bold"/>
              </a:rPr>
              <a:t>100 were massacred in Wexford town</a:t>
            </a:r>
            <a:r>
              <a:rPr lang="en-US" sz="2500">
                <a:solidFill>
                  <a:srgbClr val="000000"/>
                </a:solidFill>
                <a:latin typeface="Arial"/>
                <a:ea typeface="Arial"/>
                <a:cs typeface="Arial"/>
                <a:sym typeface="Arial"/>
              </a:rPr>
              <a:t>. In Wexford, there was deep bitterness at the Penal Laws that was exacerbated by the harsh treatment of Catholics by the Protestant yeomen which led to directed retaliations by the rebels against the local Protestant population. The actions of the Wexford rebels would taint the rebellion for Ireland’s Protestants.</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689574" y="0"/>
            <a:ext cx="14908852" cy="9725311"/>
          </a:xfrm>
          <a:custGeom>
            <a:avLst/>
            <a:gdLst/>
            <a:ahLst/>
            <a:cxnLst/>
            <a:rect r="r" b="b" t="t" l="l"/>
            <a:pathLst>
              <a:path h="9725311" w="14908852">
                <a:moveTo>
                  <a:pt x="0" y="0"/>
                </a:moveTo>
                <a:lnTo>
                  <a:pt x="14908852" y="0"/>
                </a:lnTo>
                <a:lnTo>
                  <a:pt x="14908852"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Freeform 8" id="8"/>
          <p:cNvSpPr/>
          <p:nvPr/>
        </p:nvSpPr>
        <p:spPr>
          <a:xfrm flipH="false" flipV="false" rot="0">
            <a:off x="2728843" y="0"/>
            <a:ext cx="12830313" cy="9725311"/>
          </a:xfrm>
          <a:custGeom>
            <a:avLst/>
            <a:gdLst/>
            <a:ahLst/>
            <a:cxnLst/>
            <a:rect r="r" b="b" t="t" l="l"/>
            <a:pathLst>
              <a:path h="9725311" w="12830313">
                <a:moveTo>
                  <a:pt x="0" y="0"/>
                </a:moveTo>
                <a:lnTo>
                  <a:pt x="12830314" y="0"/>
                </a:lnTo>
                <a:lnTo>
                  <a:pt x="12830314" y="9725311"/>
                </a:lnTo>
                <a:lnTo>
                  <a:pt x="0" y="9725311"/>
                </a:lnTo>
                <a:lnTo>
                  <a:pt x="0" y="0"/>
                </a:lnTo>
                <a:close/>
              </a:path>
            </a:pathLst>
          </a:custGeom>
          <a:blipFill>
            <a:blip r:embed="rId2"/>
            <a:stretch>
              <a:fillRect l="0" t="0" r="0" b="0"/>
            </a:stretch>
          </a:blipFill>
        </p:spPr>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2246616" y="0"/>
            <a:ext cx="13794767" cy="9725311"/>
          </a:xfrm>
          <a:custGeom>
            <a:avLst/>
            <a:gdLst/>
            <a:ahLst/>
            <a:cxnLst/>
            <a:rect r="r" b="b" t="t" l="l"/>
            <a:pathLst>
              <a:path h="9725311" w="13794767">
                <a:moveTo>
                  <a:pt x="0" y="0"/>
                </a:moveTo>
                <a:lnTo>
                  <a:pt x="13794768" y="0"/>
                </a:lnTo>
                <a:lnTo>
                  <a:pt x="13794768"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9" id="9"/>
          <p:cNvGrpSpPr/>
          <p:nvPr/>
        </p:nvGrpSpPr>
        <p:grpSpPr>
          <a:xfrm rot="0">
            <a:off x="1138390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Irish Rebel Song - Boolavogue</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TextBox 9" id="9"/>
          <p:cNvSpPr txBox="true"/>
          <p:nvPr/>
        </p:nvSpPr>
        <p:spPr>
          <a:xfrm rot="0">
            <a:off x="1028700" y="2149474"/>
            <a:ext cx="7304264" cy="748030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At Boolavogue, as the sun was setting</a:t>
            </a:r>
          </a:p>
          <a:p>
            <a:pPr algn="l">
              <a:lnSpc>
                <a:spcPts val="3499"/>
              </a:lnSpc>
            </a:pPr>
            <a:r>
              <a:rPr lang="en-US" sz="2499">
                <a:solidFill>
                  <a:srgbClr val="000000"/>
                </a:solidFill>
                <a:latin typeface="Arial"/>
                <a:ea typeface="Arial"/>
                <a:cs typeface="Arial"/>
                <a:sym typeface="Arial"/>
              </a:rPr>
              <a:t>O'er the bright May meadows of Shelmalier,</a:t>
            </a:r>
          </a:p>
          <a:p>
            <a:pPr algn="l">
              <a:lnSpc>
                <a:spcPts val="3499"/>
              </a:lnSpc>
            </a:pPr>
            <a:r>
              <a:rPr lang="en-US" sz="2499">
                <a:solidFill>
                  <a:srgbClr val="000000"/>
                </a:solidFill>
                <a:latin typeface="Arial"/>
                <a:ea typeface="Arial"/>
                <a:cs typeface="Arial"/>
                <a:sym typeface="Arial"/>
              </a:rPr>
              <a:t>A rebel hand set the heather blazing</a:t>
            </a:r>
          </a:p>
          <a:p>
            <a:pPr algn="l">
              <a:lnSpc>
                <a:spcPts val="3499"/>
              </a:lnSpc>
            </a:pPr>
            <a:r>
              <a:rPr lang="en-US" sz="2499">
                <a:solidFill>
                  <a:srgbClr val="000000"/>
                </a:solidFill>
                <a:latin typeface="Arial"/>
                <a:ea typeface="Arial"/>
                <a:cs typeface="Arial"/>
                <a:sym typeface="Arial"/>
              </a:rPr>
              <a:t>And brought the neighbours from far and near.</a:t>
            </a:r>
          </a:p>
          <a:p>
            <a:pPr algn="l">
              <a:lnSpc>
                <a:spcPts val="3499"/>
              </a:lnSpc>
            </a:pPr>
            <a:r>
              <a:rPr lang="en-US" sz="2499">
                <a:solidFill>
                  <a:srgbClr val="000000"/>
                </a:solidFill>
                <a:latin typeface="Arial"/>
                <a:ea typeface="Arial"/>
                <a:cs typeface="Arial"/>
                <a:sym typeface="Arial"/>
              </a:rPr>
              <a:t>Then Father Murphy, from old Kilcormack,</a:t>
            </a:r>
          </a:p>
          <a:p>
            <a:pPr algn="l">
              <a:lnSpc>
                <a:spcPts val="3499"/>
              </a:lnSpc>
            </a:pPr>
            <a:r>
              <a:rPr lang="en-US" sz="2499">
                <a:solidFill>
                  <a:srgbClr val="000000"/>
                </a:solidFill>
                <a:latin typeface="Arial"/>
                <a:ea typeface="Arial"/>
                <a:cs typeface="Arial"/>
                <a:sym typeface="Arial"/>
              </a:rPr>
              <a:t>Spurred up the rock with a warning cry;</a:t>
            </a:r>
          </a:p>
          <a:p>
            <a:pPr algn="l">
              <a:lnSpc>
                <a:spcPts val="3499"/>
              </a:lnSpc>
            </a:pPr>
            <a:r>
              <a:rPr lang="en-US" sz="2499">
                <a:solidFill>
                  <a:srgbClr val="000000"/>
                </a:solidFill>
                <a:latin typeface="Arial"/>
                <a:ea typeface="Arial"/>
                <a:cs typeface="Arial"/>
                <a:sym typeface="Arial"/>
              </a:rPr>
              <a:t>'Arm! Arm!' he cried, 'for I've come to lead you,</a:t>
            </a:r>
          </a:p>
          <a:p>
            <a:pPr algn="l">
              <a:lnSpc>
                <a:spcPts val="3499"/>
              </a:lnSpc>
            </a:pPr>
            <a:r>
              <a:rPr lang="en-US" sz="2499">
                <a:solidFill>
                  <a:srgbClr val="000000"/>
                </a:solidFill>
                <a:latin typeface="Arial"/>
                <a:ea typeface="Arial"/>
                <a:cs typeface="Arial"/>
                <a:sym typeface="Arial"/>
              </a:rPr>
              <a:t>For Ireland's freedom we fight or die.'</a:t>
            </a:r>
          </a:p>
          <a:p>
            <a:pPr algn="l">
              <a:lnSpc>
                <a:spcPts val="3499"/>
              </a:lnSpc>
            </a:pPr>
          </a:p>
          <a:p>
            <a:pPr algn="l">
              <a:lnSpc>
                <a:spcPts val="3499"/>
              </a:lnSpc>
            </a:pPr>
            <a:r>
              <a:rPr lang="en-US" sz="2499">
                <a:solidFill>
                  <a:srgbClr val="000000"/>
                </a:solidFill>
                <a:latin typeface="Arial"/>
                <a:ea typeface="Arial"/>
                <a:cs typeface="Arial"/>
                <a:sym typeface="Arial"/>
              </a:rPr>
              <a:t>He led us on 'gainst the coming soldiers,</a:t>
            </a:r>
          </a:p>
          <a:p>
            <a:pPr algn="l">
              <a:lnSpc>
                <a:spcPts val="3499"/>
              </a:lnSpc>
            </a:pPr>
            <a:r>
              <a:rPr lang="en-US" sz="2499">
                <a:solidFill>
                  <a:srgbClr val="000000"/>
                </a:solidFill>
                <a:latin typeface="Arial"/>
                <a:ea typeface="Arial"/>
                <a:cs typeface="Arial"/>
                <a:sym typeface="Arial"/>
              </a:rPr>
              <a:t>And the cowardly Yeomen we put to flight;</a:t>
            </a:r>
          </a:p>
          <a:p>
            <a:pPr algn="l">
              <a:lnSpc>
                <a:spcPts val="3499"/>
              </a:lnSpc>
            </a:pPr>
            <a:r>
              <a:rPr lang="en-US" sz="2499">
                <a:solidFill>
                  <a:srgbClr val="000000"/>
                </a:solidFill>
                <a:latin typeface="Arial"/>
                <a:ea typeface="Arial"/>
                <a:cs typeface="Arial"/>
                <a:sym typeface="Arial"/>
              </a:rPr>
              <a:t>'Twas at the Harrow the boys of Wexford</a:t>
            </a:r>
          </a:p>
          <a:p>
            <a:pPr algn="l">
              <a:lnSpc>
                <a:spcPts val="3499"/>
              </a:lnSpc>
            </a:pPr>
            <a:r>
              <a:rPr lang="en-US" sz="2499">
                <a:solidFill>
                  <a:srgbClr val="000000"/>
                </a:solidFill>
                <a:latin typeface="Arial"/>
                <a:ea typeface="Arial"/>
                <a:cs typeface="Arial"/>
                <a:sym typeface="Arial"/>
              </a:rPr>
              <a:t>Showed Bookey's Regiment how men could fight</a:t>
            </a:r>
          </a:p>
          <a:p>
            <a:pPr algn="l">
              <a:lnSpc>
                <a:spcPts val="3499"/>
              </a:lnSpc>
            </a:pPr>
            <a:r>
              <a:rPr lang="en-US" sz="2499">
                <a:solidFill>
                  <a:srgbClr val="000000"/>
                </a:solidFill>
                <a:latin typeface="Arial"/>
                <a:ea typeface="Arial"/>
                <a:cs typeface="Arial"/>
                <a:sym typeface="Arial"/>
              </a:rPr>
              <a:t>Look out for hirelings, King George of England,</a:t>
            </a:r>
          </a:p>
          <a:p>
            <a:pPr algn="l">
              <a:lnSpc>
                <a:spcPts val="3499"/>
              </a:lnSpc>
            </a:pPr>
            <a:r>
              <a:rPr lang="en-US" sz="2499">
                <a:solidFill>
                  <a:srgbClr val="000000"/>
                </a:solidFill>
                <a:latin typeface="Arial"/>
                <a:ea typeface="Arial"/>
                <a:cs typeface="Arial"/>
                <a:sym typeface="Arial"/>
              </a:rPr>
              <a:t>Search ev'ry kingdom where breathes a slave,</a:t>
            </a:r>
          </a:p>
          <a:p>
            <a:pPr algn="l">
              <a:lnSpc>
                <a:spcPts val="3499"/>
              </a:lnSpc>
            </a:pPr>
            <a:r>
              <a:rPr lang="en-US" sz="2499">
                <a:solidFill>
                  <a:srgbClr val="000000"/>
                </a:solidFill>
                <a:latin typeface="Arial"/>
                <a:ea typeface="Arial"/>
                <a:cs typeface="Arial"/>
                <a:sym typeface="Arial"/>
              </a:rPr>
              <a:t>For Father Murphy from the County Wexford</a:t>
            </a:r>
          </a:p>
          <a:p>
            <a:pPr algn="l">
              <a:lnSpc>
                <a:spcPts val="3499"/>
              </a:lnSpc>
            </a:pPr>
            <a:r>
              <a:rPr lang="en-US" sz="2499">
                <a:solidFill>
                  <a:srgbClr val="000000"/>
                </a:solidFill>
                <a:latin typeface="Arial"/>
                <a:ea typeface="Arial"/>
                <a:cs typeface="Arial"/>
                <a:sym typeface="Arial"/>
              </a:rPr>
              <a:t>Sweeps o'er the land like a mighty wave.</a:t>
            </a:r>
          </a:p>
          <a:p>
            <a:pPr algn="l">
              <a:lnSpc>
                <a:spcPts val="3499"/>
              </a:lnSpc>
            </a:pPr>
          </a:p>
        </p:txBody>
      </p:sp>
      <p:sp>
        <p:nvSpPr>
          <p:cNvPr name="TextBox 10" id="10"/>
          <p:cNvSpPr txBox="true"/>
          <p:nvPr/>
        </p:nvSpPr>
        <p:spPr>
          <a:xfrm rot="0">
            <a:off x="9144000" y="2149474"/>
            <a:ext cx="7304264" cy="353695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At Vinegar Hill, o'er the pleasant Slaney,</a:t>
            </a:r>
          </a:p>
          <a:p>
            <a:pPr algn="l">
              <a:lnSpc>
                <a:spcPts val="3499"/>
              </a:lnSpc>
            </a:pPr>
            <a:r>
              <a:rPr lang="en-US" sz="2499">
                <a:solidFill>
                  <a:srgbClr val="000000"/>
                </a:solidFill>
                <a:latin typeface="Arial"/>
                <a:ea typeface="Arial"/>
                <a:cs typeface="Arial"/>
                <a:sym typeface="Arial"/>
              </a:rPr>
              <a:t>Our heroes vainly stood back to back,</a:t>
            </a:r>
          </a:p>
          <a:p>
            <a:pPr algn="l">
              <a:lnSpc>
                <a:spcPts val="3499"/>
              </a:lnSpc>
            </a:pPr>
            <a:r>
              <a:rPr lang="en-US" sz="2499">
                <a:solidFill>
                  <a:srgbClr val="000000"/>
                </a:solidFill>
                <a:latin typeface="Arial"/>
                <a:ea typeface="Arial"/>
                <a:cs typeface="Arial"/>
                <a:sym typeface="Arial"/>
              </a:rPr>
              <a:t>And the Yeos at Tullow took Father Murphy</a:t>
            </a:r>
          </a:p>
          <a:p>
            <a:pPr algn="l">
              <a:lnSpc>
                <a:spcPts val="3499"/>
              </a:lnSpc>
            </a:pPr>
            <a:r>
              <a:rPr lang="en-US" sz="2499">
                <a:solidFill>
                  <a:srgbClr val="000000"/>
                </a:solidFill>
                <a:latin typeface="Arial"/>
                <a:ea typeface="Arial"/>
                <a:cs typeface="Arial"/>
                <a:sym typeface="Arial"/>
              </a:rPr>
              <a:t>And burned his body upon the rack.</a:t>
            </a:r>
          </a:p>
          <a:p>
            <a:pPr algn="l">
              <a:lnSpc>
                <a:spcPts val="3499"/>
              </a:lnSpc>
            </a:pPr>
            <a:r>
              <a:rPr lang="en-US" sz="2499">
                <a:solidFill>
                  <a:srgbClr val="000000"/>
                </a:solidFill>
                <a:latin typeface="Arial"/>
                <a:ea typeface="Arial"/>
                <a:cs typeface="Arial"/>
                <a:sym typeface="Arial"/>
              </a:rPr>
              <a:t>God grant you glory, brave Father Murphy</a:t>
            </a:r>
          </a:p>
          <a:p>
            <a:pPr algn="l">
              <a:lnSpc>
                <a:spcPts val="3499"/>
              </a:lnSpc>
            </a:pPr>
            <a:r>
              <a:rPr lang="en-US" sz="2499">
                <a:solidFill>
                  <a:srgbClr val="000000"/>
                </a:solidFill>
                <a:latin typeface="Arial"/>
                <a:ea typeface="Arial"/>
                <a:cs typeface="Arial"/>
                <a:sym typeface="Arial"/>
              </a:rPr>
              <a:t>And open heaven to all your men;</a:t>
            </a:r>
          </a:p>
          <a:p>
            <a:pPr algn="l">
              <a:lnSpc>
                <a:spcPts val="3499"/>
              </a:lnSpc>
            </a:pPr>
            <a:r>
              <a:rPr lang="en-US" sz="2499">
                <a:solidFill>
                  <a:srgbClr val="000000"/>
                </a:solidFill>
                <a:latin typeface="Arial"/>
                <a:ea typeface="Arial"/>
                <a:cs typeface="Arial"/>
                <a:sym typeface="Arial"/>
              </a:rPr>
              <a:t>The cause that called you may call tomorrow</a:t>
            </a:r>
          </a:p>
          <a:p>
            <a:pPr algn="l">
              <a:lnSpc>
                <a:spcPts val="3499"/>
              </a:lnSpc>
            </a:pPr>
            <a:r>
              <a:rPr lang="en-US" sz="2499">
                <a:solidFill>
                  <a:srgbClr val="000000"/>
                </a:solidFill>
                <a:latin typeface="Arial"/>
                <a:ea typeface="Arial"/>
                <a:cs typeface="Arial"/>
                <a:sym typeface="Arial"/>
              </a:rPr>
              <a:t>In another fight for the Green again</a:t>
            </a:r>
          </a:p>
        </p:txBody>
      </p:sp>
      <p:sp>
        <p:nvSpPr>
          <p:cNvPr name="TextBox 11" id="11"/>
          <p:cNvSpPr txBox="true"/>
          <p:nvPr/>
        </p:nvSpPr>
        <p:spPr>
          <a:xfrm rot="0">
            <a:off x="9144000" y="6092824"/>
            <a:ext cx="7304264" cy="1346200"/>
          </a:xfrm>
          <a:prstGeom prst="rect">
            <a:avLst/>
          </a:prstGeom>
        </p:spPr>
        <p:txBody>
          <a:bodyPr anchor="t" rtlCol="false" tIns="0" lIns="0" bIns="0" rIns="0">
            <a:spAutoFit/>
          </a:bodyPr>
          <a:lstStyle/>
          <a:p>
            <a:pPr algn="l">
              <a:lnSpc>
                <a:spcPts val="3499"/>
              </a:lnSpc>
            </a:pPr>
            <a:r>
              <a:rPr lang="en-US" sz="2499" u="sng">
                <a:solidFill>
                  <a:srgbClr val="000000"/>
                </a:solidFill>
                <a:latin typeface="Arial"/>
                <a:ea typeface="Arial"/>
                <a:cs typeface="Arial"/>
                <a:sym typeface="Arial"/>
                <a:hlinkClick r:id="rId2" tooltip="https://www.youtube.com/watch?v=HjbI2y7j6NU"/>
              </a:rPr>
              <a:t>https://www.youtube.com/watch?v=qQwC2uQBDYQ</a:t>
            </a:r>
            <a:r>
              <a:rPr lang="en-US" sz="2499">
                <a:solidFill>
                  <a:srgbClr val="000000"/>
                </a:solidFill>
                <a:latin typeface="Arial"/>
                <a:ea typeface="Arial"/>
                <a:cs typeface="Arial"/>
                <a:sym typeface="Arial"/>
              </a:rPr>
              <a:t> - The High King's cover of Boolavogue</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Working with Sources</a:t>
            </a:r>
          </a:p>
        </p:txBody>
      </p:sp>
      <p:sp>
        <p:nvSpPr>
          <p:cNvPr name="TextBox 8" id="8"/>
          <p:cNvSpPr txBox="true"/>
          <p:nvPr/>
        </p:nvSpPr>
        <p:spPr>
          <a:xfrm rot="0">
            <a:off x="1028700" y="2149474"/>
            <a:ext cx="15609955" cy="39751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Who was Father Murphy and w</a:t>
            </a:r>
            <a:r>
              <a:rPr lang="en-US" sz="2499">
                <a:solidFill>
                  <a:srgbClr val="0DA33B"/>
                </a:solidFill>
                <a:latin typeface="Arial"/>
                <a:ea typeface="Arial"/>
                <a:cs typeface="Arial"/>
                <a:sym typeface="Arial"/>
              </a:rPr>
              <a:t>hat role did he play in the 1798 Rebellion?</a:t>
            </a:r>
          </a:p>
          <a:p>
            <a:pPr algn="l" marL="539749" indent="-269875" lvl="1">
              <a:lnSpc>
                <a:spcPts val="3499"/>
              </a:lnSpc>
              <a:buAutoNum type="arabicPeriod" startAt="1"/>
            </a:pPr>
            <a:r>
              <a:rPr lang="en-US" sz="2499">
                <a:solidFill>
                  <a:srgbClr val="0DA33B"/>
                </a:solidFill>
                <a:latin typeface="Arial"/>
                <a:ea typeface="Arial"/>
                <a:cs typeface="Arial"/>
                <a:sym typeface="Arial"/>
              </a:rPr>
              <a:t>H</a:t>
            </a:r>
            <a:r>
              <a:rPr lang="en-US" sz="2499">
                <a:solidFill>
                  <a:srgbClr val="0DA33B"/>
                </a:solidFill>
                <a:latin typeface="Arial"/>
                <a:ea typeface="Arial"/>
                <a:cs typeface="Arial"/>
                <a:sym typeface="Arial"/>
              </a:rPr>
              <a:t>ow is Father Murphy portrayed in the song "Boolavogue"?</a:t>
            </a:r>
          </a:p>
          <a:p>
            <a:pPr algn="l" marL="539749" indent="-269875" lvl="1">
              <a:lnSpc>
                <a:spcPts val="3499"/>
              </a:lnSpc>
              <a:buAutoNum type="arabicPeriod" startAt="1"/>
            </a:pPr>
            <a:r>
              <a:rPr lang="en-US" sz="2499">
                <a:solidFill>
                  <a:srgbClr val="0DA33B"/>
                </a:solidFill>
                <a:latin typeface="Arial"/>
                <a:ea typeface="Arial"/>
                <a:cs typeface="Arial"/>
                <a:sym typeface="Arial"/>
              </a:rPr>
              <a:t>What happened at Boolavogue and Vinegar Hill?</a:t>
            </a:r>
          </a:p>
          <a:p>
            <a:pPr algn="l" marL="539749" indent="-269875" lvl="1">
              <a:lnSpc>
                <a:spcPts val="3499"/>
              </a:lnSpc>
              <a:buAutoNum type="arabicPeriod" startAt="1"/>
            </a:pPr>
            <a:r>
              <a:rPr lang="en-US" sz="2499">
                <a:solidFill>
                  <a:srgbClr val="0DA33B"/>
                </a:solidFill>
                <a:latin typeface="Arial"/>
                <a:ea typeface="Arial"/>
                <a:cs typeface="Arial"/>
                <a:sym typeface="Arial"/>
              </a:rPr>
              <a:t>Who were the Yeomen referred to in the song, and how were they involved in the 1798 Rebellion?</a:t>
            </a:r>
          </a:p>
          <a:p>
            <a:pPr algn="l" marL="539749" indent="-269875" lvl="1">
              <a:lnSpc>
                <a:spcPts val="3499"/>
              </a:lnSpc>
              <a:buAutoNum type="arabicPeriod" startAt="1"/>
            </a:pPr>
            <a:r>
              <a:rPr lang="en-US" sz="2499">
                <a:solidFill>
                  <a:srgbClr val="0DA33B"/>
                </a:solidFill>
                <a:latin typeface="Arial"/>
                <a:ea typeface="Arial"/>
                <a:cs typeface="Arial"/>
                <a:sym typeface="Arial"/>
              </a:rPr>
              <a:t>What symbolism is used in the Song?: Identify one symbol or image in the song (e.g., the heather blazing, the Green) and explain what you think it represents.</a:t>
            </a:r>
          </a:p>
          <a:p>
            <a:pPr algn="l" marL="539749" indent="-269875" lvl="1">
              <a:lnSpc>
                <a:spcPts val="3499"/>
              </a:lnSpc>
              <a:buAutoNum type="arabicPeriod" startAt="1"/>
            </a:pPr>
            <a:r>
              <a:rPr lang="en-US" sz="2499">
                <a:solidFill>
                  <a:srgbClr val="0DA33B"/>
                </a:solidFill>
                <a:latin typeface="Arial"/>
                <a:ea typeface="Arial"/>
                <a:cs typeface="Arial"/>
                <a:sym typeface="Arial"/>
              </a:rPr>
              <a:t>According to the song, what assistance or leadership did the rebels receive? </a:t>
            </a:r>
          </a:p>
          <a:p>
            <a:pPr algn="l" marL="539749" indent="-269875" lvl="1">
              <a:lnSpc>
                <a:spcPts val="3499"/>
              </a:lnSpc>
              <a:buAutoNum type="arabicPeriod" startAt="1"/>
            </a:pPr>
            <a:r>
              <a:rPr lang="en-US" sz="2499">
                <a:solidFill>
                  <a:srgbClr val="0DA33B"/>
                </a:solidFill>
                <a:latin typeface="Arial"/>
                <a:ea typeface="Arial"/>
                <a:cs typeface="Arial"/>
                <a:sym typeface="Arial"/>
              </a:rPr>
              <a:t>What happened to Father Murphy and the other rebels by the end of the song? How does the song express hope or warning for the future?</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Working with Sources (Answers)</a:t>
            </a:r>
          </a:p>
        </p:txBody>
      </p:sp>
      <p:sp>
        <p:nvSpPr>
          <p:cNvPr name="TextBox 8" id="8"/>
          <p:cNvSpPr txBox="true"/>
          <p:nvPr/>
        </p:nvSpPr>
        <p:spPr>
          <a:xfrm rot="0">
            <a:off x="1028700" y="1847850"/>
            <a:ext cx="15609955" cy="7461885"/>
          </a:xfrm>
          <a:prstGeom prst="rect">
            <a:avLst/>
          </a:prstGeom>
        </p:spPr>
        <p:txBody>
          <a:bodyPr anchor="t" rtlCol="false" tIns="0" lIns="0" bIns="0" rIns="0">
            <a:spAutoFit/>
          </a:bodyPr>
          <a:lstStyle/>
          <a:p>
            <a:pPr algn="l" marL="453392" indent="-226696" lvl="1">
              <a:lnSpc>
                <a:spcPts val="2940"/>
              </a:lnSpc>
              <a:buAutoNum type="arabicPeriod" startAt="1"/>
            </a:pPr>
            <a:r>
              <a:rPr lang="en-US" sz="2100">
                <a:solidFill>
                  <a:srgbClr val="000000"/>
                </a:solidFill>
                <a:latin typeface="Arial"/>
                <a:ea typeface="Arial"/>
                <a:cs typeface="Arial"/>
                <a:sym typeface="Arial"/>
              </a:rPr>
              <a:t>Father John Murphy was a Catholic priest from County Wexford, Ireland. He played a significant role in the 1798 Rebellion, leading insurgents in Wexford and winning key battles. Initially reluctant to join the rebellion, he became involved after the local yeomen attacked his area. He became a symbol of resistance and was eventually captured and executed.</a:t>
            </a:r>
          </a:p>
          <a:p>
            <a:pPr algn="l" marL="453392" indent="-226696" lvl="1">
              <a:lnSpc>
                <a:spcPts val="2940"/>
              </a:lnSpc>
              <a:buAutoNum type="arabicPeriod" startAt="1"/>
            </a:pPr>
            <a:r>
              <a:rPr lang="en-US" sz="2100">
                <a:solidFill>
                  <a:srgbClr val="000000"/>
                </a:solidFill>
                <a:latin typeface="Arial"/>
                <a:ea typeface="Arial"/>
                <a:cs typeface="Arial"/>
                <a:sym typeface="Arial"/>
              </a:rPr>
              <a:t>In "Boolavogue," Father Murphy is portrayed as a brave and inspirational leader. He is depicted rallying the people, leading them against the soldiers, and being a symbol of Irish freedom. The song celebrates his efforts and memorializes him as a hero of the cause.</a:t>
            </a:r>
          </a:p>
          <a:p>
            <a:pPr algn="l" marL="453392" indent="-226696" lvl="1">
              <a:lnSpc>
                <a:spcPts val="2940"/>
              </a:lnSpc>
              <a:buAutoNum type="arabicPeriod" startAt="1"/>
            </a:pPr>
            <a:r>
              <a:rPr lang="en-US" sz="2100">
                <a:solidFill>
                  <a:srgbClr val="000000"/>
                </a:solidFill>
                <a:latin typeface="Arial"/>
                <a:ea typeface="Arial"/>
                <a:cs typeface="Arial"/>
                <a:sym typeface="Arial"/>
              </a:rPr>
              <a:t>Boolavogue was the site of an early victory for the rebels, where Father Murphy led them against the British forces. Vinegar Hill was the location of a significant battle where the rebels made a stand but were eventually defeated by the British Army. The song captures the valiant effort at Vinegar Hill but also acknowledges the loss.</a:t>
            </a:r>
          </a:p>
          <a:p>
            <a:pPr algn="l" marL="453392" indent="-226696" lvl="1">
              <a:lnSpc>
                <a:spcPts val="2940"/>
              </a:lnSpc>
              <a:buAutoNum type="arabicPeriod" startAt="1"/>
            </a:pPr>
            <a:r>
              <a:rPr lang="en-US" sz="2100">
                <a:solidFill>
                  <a:srgbClr val="000000"/>
                </a:solidFill>
                <a:latin typeface="Arial"/>
                <a:ea typeface="Arial"/>
                <a:cs typeface="Arial"/>
                <a:sym typeface="Arial"/>
              </a:rPr>
              <a:t>The Yeomen were a local militia made up of property owners and their employees, loyal to the British Crown. In the 1798 Rebellion, they were often responsible for suppressing the rebellion and were notorious for their brutal tactics. In "Boolavogue," they are depicted as "cowardly," reflecting the rebel's view of them.</a:t>
            </a:r>
          </a:p>
          <a:p>
            <a:pPr algn="l" marL="453392" indent="-226696" lvl="1">
              <a:lnSpc>
                <a:spcPts val="2940"/>
              </a:lnSpc>
              <a:buAutoNum type="arabicPeriod" startAt="1"/>
            </a:pPr>
            <a:r>
              <a:rPr lang="en-US" sz="2100">
                <a:solidFill>
                  <a:srgbClr val="000000"/>
                </a:solidFill>
                <a:latin typeface="Arial"/>
                <a:ea typeface="Arial"/>
                <a:cs typeface="Arial"/>
                <a:sym typeface="Arial"/>
              </a:rPr>
              <a:t>The symbol of the heather blazing can represent the ignition of the rebellion, a spark that brought neighbours from far and near together. It may symbolize the burning desire for freedom and the passion of the Irish people during the rebellion.</a:t>
            </a:r>
          </a:p>
          <a:p>
            <a:pPr algn="l" marL="453392" indent="-226696" lvl="1">
              <a:lnSpc>
                <a:spcPts val="2940"/>
              </a:lnSpc>
              <a:buAutoNum type="arabicPeriod" startAt="1"/>
            </a:pPr>
            <a:r>
              <a:rPr lang="en-US" sz="2100">
                <a:solidFill>
                  <a:srgbClr val="000000"/>
                </a:solidFill>
                <a:latin typeface="Arial"/>
                <a:ea typeface="Arial"/>
                <a:cs typeface="Arial"/>
                <a:sym typeface="Arial"/>
              </a:rPr>
              <a:t>The song emphasizes the leadership of Father Murphy, who spurred the rebels with a warning cry and led them against the soldiers. His rallying cry of "Arm! Arm!" symbolized the call to action and resistance. The song doesn't mention specific external assistance, focusing instead on local efforts.</a:t>
            </a:r>
          </a:p>
          <a:p>
            <a:pPr algn="l" marL="453392" indent="-226696" lvl="1">
              <a:lnSpc>
                <a:spcPts val="2940"/>
              </a:lnSpc>
              <a:buAutoNum type="arabicPeriod" startAt="1"/>
            </a:pPr>
            <a:r>
              <a:rPr lang="en-US" sz="2100">
                <a:solidFill>
                  <a:srgbClr val="000000"/>
                </a:solidFill>
                <a:latin typeface="Arial"/>
                <a:ea typeface="Arial"/>
                <a:cs typeface="Arial"/>
                <a:sym typeface="Arial"/>
              </a:rPr>
              <a:t>The song narrates the capture and execution of Father Murphy, burned "upon the rack." It acknowledges the defeat at Vinegar Hill but ends with a note of hope, praying for glory for Father Murphy and open heaven for his men. It also hints at the possibility of future fights for "the Green again," perhaps symbolizing both a warning of ongoing struggle and a hope for eventual victory.</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750051"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French Help Arrives: Connaught</a:t>
            </a:r>
          </a:p>
        </p:txBody>
      </p:sp>
      <p:sp>
        <p:nvSpPr>
          <p:cNvPr name="TextBox 8" id="8"/>
          <p:cNvSpPr txBox="true"/>
          <p:nvPr/>
        </p:nvSpPr>
        <p:spPr>
          <a:xfrm rot="0">
            <a:off x="1028700" y="2149474"/>
            <a:ext cx="15609955" cy="572770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Tone had been in France since the failed Bantry Bay landing of 1796. </a:t>
            </a:r>
            <a:r>
              <a:rPr lang="en-US" sz="2499">
                <a:solidFill>
                  <a:srgbClr val="000000"/>
                </a:solidFill>
                <a:latin typeface="Arial"/>
                <a:ea typeface="Arial"/>
                <a:cs typeface="Arial"/>
                <a:sym typeface="Arial"/>
              </a:rPr>
              <a:t>Two months after the failures in Leinster, Wexford and Ulster, the French sent 1,000 troops under General Humbert to Killala, Co. Mayo. He beat back General Lake’s men in what became known as the </a:t>
            </a:r>
            <a:r>
              <a:rPr lang="en-US" sz="2499" b="true">
                <a:solidFill>
                  <a:srgbClr val="000000"/>
                </a:solidFill>
                <a:latin typeface="Arial Bold"/>
                <a:ea typeface="Arial Bold"/>
                <a:cs typeface="Arial Bold"/>
                <a:sym typeface="Arial Bold"/>
              </a:rPr>
              <a:t>Races of Castlebar </a:t>
            </a:r>
            <a:r>
              <a:rPr lang="en-US" sz="2499">
                <a:solidFill>
                  <a:srgbClr val="000000"/>
                </a:solidFill>
                <a:latin typeface="Arial"/>
                <a:ea typeface="Arial"/>
                <a:cs typeface="Arial"/>
                <a:sym typeface="Arial"/>
              </a:rPr>
              <a:t>because the soldiers fled so quickly, leaving many of their weapons behind. Humbert was eventually defeated near Ballinamuck, Co. Longford by a reinforced British army led by General </a:t>
            </a:r>
            <a:r>
              <a:rPr lang="en-US" sz="2499" b="true">
                <a:solidFill>
                  <a:srgbClr val="000000"/>
                </a:solidFill>
                <a:latin typeface="Arial Bold"/>
                <a:ea typeface="Arial Bold"/>
                <a:cs typeface="Arial Bold"/>
                <a:sym typeface="Arial Bold"/>
              </a:rPr>
              <a:t>Lake</a:t>
            </a:r>
            <a:r>
              <a:rPr lang="en-US" sz="2499">
                <a:solidFill>
                  <a:srgbClr val="000000"/>
                </a:solidFill>
                <a:latin typeface="Arial"/>
                <a:ea typeface="Arial"/>
                <a:cs typeface="Arial"/>
                <a:sym typeface="Arial"/>
              </a:rPr>
              <a:t> and General </a:t>
            </a:r>
            <a:r>
              <a:rPr lang="en-US" sz="2499" b="true">
                <a:solidFill>
                  <a:srgbClr val="000000"/>
                </a:solidFill>
                <a:latin typeface="Arial Bold"/>
                <a:ea typeface="Arial Bold"/>
                <a:cs typeface="Arial Bold"/>
                <a:sym typeface="Arial Bold"/>
              </a:rPr>
              <a:t>Cornwallis</a:t>
            </a:r>
            <a:r>
              <a:rPr lang="en-US" sz="2499">
                <a:solidFill>
                  <a:srgbClr val="000000"/>
                </a:solidFill>
                <a:latin typeface="Arial"/>
                <a:ea typeface="Arial"/>
                <a:cs typeface="Arial"/>
                <a:sym typeface="Arial"/>
              </a:rPr>
              <a:t>. Although the captured French troops were allowed to return home, the captured Irish rebels were hanged. </a:t>
            </a:r>
          </a:p>
          <a:p>
            <a:pPr algn="l">
              <a:lnSpc>
                <a:spcPts val="3499"/>
              </a:lnSpc>
            </a:pPr>
          </a:p>
          <a:p>
            <a:pPr algn="l">
              <a:lnSpc>
                <a:spcPts val="3499"/>
              </a:lnSpc>
            </a:pPr>
            <a:r>
              <a:rPr lang="en-US" sz="2499">
                <a:solidFill>
                  <a:srgbClr val="000000"/>
                </a:solidFill>
                <a:latin typeface="Arial"/>
                <a:ea typeface="Arial"/>
                <a:cs typeface="Arial"/>
                <a:sym typeface="Arial"/>
              </a:rPr>
              <a:t>A final attempt to land more French troops was made in October. 3,000 soldiers sailed to Donegal, led by </a:t>
            </a:r>
            <a:r>
              <a:rPr lang="en-US" sz="2499" b="true">
                <a:solidFill>
                  <a:srgbClr val="000000"/>
                </a:solidFill>
                <a:latin typeface="Arial Bold"/>
                <a:ea typeface="Arial Bold"/>
                <a:cs typeface="Arial Bold"/>
                <a:sym typeface="Arial Bold"/>
              </a:rPr>
              <a:t>Admiral Bompart</a:t>
            </a:r>
            <a:r>
              <a:rPr lang="en-US" sz="2499">
                <a:solidFill>
                  <a:srgbClr val="000000"/>
                </a:solidFill>
                <a:latin typeface="Arial"/>
                <a:ea typeface="Arial"/>
                <a:cs typeface="Arial"/>
                <a:sym typeface="Arial"/>
              </a:rPr>
              <a:t>, but were captured by the British navy at </a:t>
            </a:r>
            <a:r>
              <a:rPr lang="en-US" sz="2499" b="true">
                <a:solidFill>
                  <a:srgbClr val="000000"/>
                </a:solidFill>
                <a:latin typeface="Arial Bold"/>
                <a:ea typeface="Arial Bold"/>
                <a:cs typeface="Arial Bold"/>
                <a:sym typeface="Arial Bold"/>
              </a:rPr>
              <a:t>Lough Swilly</a:t>
            </a:r>
            <a:r>
              <a:rPr lang="en-US" sz="2499">
                <a:solidFill>
                  <a:srgbClr val="000000"/>
                </a:solidFill>
                <a:latin typeface="Arial"/>
                <a:ea typeface="Arial"/>
                <a:cs typeface="Arial"/>
                <a:sym typeface="Arial"/>
              </a:rPr>
              <a:t>.</a:t>
            </a:r>
          </a:p>
          <a:p>
            <a:pPr algn="l">
              <a:lnSpc>
                <a:spcPts val="3499"/>
              </a:lnSpc>
            </a:pPr>
            <a:r>
              <a:rPr lang="en-US" sz="2499">
                <a:solidFill>
                  <a:srgbClr val="000000"/>
                </a:solidFill>
                <a:latin typeface="Arial"/>
                <a:ea typeface="Arial"/>
                <a:cs typeface="Arial"/>
                <a:sym typeface="Arial"/>
              </a:rPr>
              <a:t>Tone was on board one of the ships and was captured. He was sent to trial in Dublin where he was found guilty. He was denied “</a:t>
            </a:r>
            <a:r>
              <a:rPr lang="en-US" sz="2499" b="true">
                <a:solidFill>
                  <a:srgbClr val="000000"/>
                </a:solidFill>
                <a:latin typeface="Arial Bold"/>
                <a:ea typeface="Arial Bold"/>
                <a:cs typeface="Arial Bold"/>
                <a:sym typeface="Arial Bold"/>
              </a:rPr>
              <a:t>a soldier’s death</a:t>
            </a:r>
            <a:r>
              <a:rPr lang="en-US" sz="2499">
                <a:solidFill>
                  <a:srgbClr val="000000"/>
                </a:solidFill>
                <a:latin typeface="Arial"/>
                <a:ea typeface="Arial"/>
                <a:cs typeface="Arial"/>
                <a:sym typeface="Arial"/>
              </a:rPr>
              <a:t>” (firing squad). Before he could be hanged, Tone tried to commit suicide by cutting his own throat. He was unsuccessful in a quick death; it would take five days before he died of the wounds.</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3148632" y="0"/>
            <a:ext cx="11990736" cy="9725311"/>
          </a:xfrm>
          <a:custGeom>
            <a:avLst/>
            <a:gdLst/>
            <a:ahLst/>
            <a:cxnLst/>
            <a:rect r="r" b="b" t="t" l="l"/>
            <a:pathLst>
              <a:path h="9725311" w="11990736">
                <a:moveTo>
                  <a:pt x="0" y="0"/>
                </a:moveTo>
                <a:lnTo>
                  <a:pt x="11990736" y="0"/>
                </a:lnTo>
                <a:lnTo>
                  <a:pt x="11990736"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5782197" y="2139949"/>
            <a:ext cx="10856458"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Mary Ann McCracken was born into a large Presbyterian family in Belfast. She went to a co-educational school (very unusual for the time), where boys and girls were treated equally. She ran her own successful muslin cloth business in Belfast. Her brother Henry was a leading member of the United Irishmen, which she actively supported. She hid him after the Battle of Antrim and, after he was arrested and convicted, she accompanied him to the gallows for his hanging. She shared his radical beliefs. After the rebellion, she campaigned for various social causes. She raised funs for the children of Belfast Poorhouse and formed the Ladies Committee of the Belfast Charitable Society and was chair from 1832 to 1855. She led the efforts to set up a school and a nursery for the orphans of Belfast. She also campaigned to the abolition of slavery, chairing the Women's Abolition Committee in Belfast. At the age of 88, she was still regularly handing out anti-slavery leaflets on the Belfast docks to those boarding ships bound for the United States. </a:t>
            </a:r>
          </a:p>
        </p:txBody>
      </p:sp>
      <p:sp>
        <p:nvSpPr>
          <p:cNvPr name="Freeform 7" id="7"/>
          <p:cNvSpPr/>
          <p:nvPr/>
        </p:nvSpPr>
        <p:spPr>
          <a:xfrm flipH="false" flipV="false" rot="0">
            <a:off x="1077134" y="2801522"/>
            <a:ext cx="4400262" cy="4683956"/>
          </a:xfrm>
          <a:custGeom>
            <a:avLst/>
            <a:gdLst/>
            <a:ahLst/>
            <a:cxnLst/>
            <a:rect r="r" b="b" t="t" l="l"/>
            <a:pathLst>
              <a:path h="4683956" w="4400262">
                <a:moveTo>
                  <a:pt x="0" y="0"/>
                </a:moveTo>
                <a:lnTo>
                  <a:pt x="4400263" y="0"/>
                </a:lnTo>
                <a:lnTo>
                  <a:pt x="4400263" y="4683956"/>
                </a:lnTo>
                <a:lnTo>
                  <a:pt x="0" y="4683956"/>
                </a:lnTo>
                <a:lnTo>
                  <a:pt x="0" y="0"/>
                </a:lnTo>
                <a:close/>
              </a:path>
            </a:pathLst>
          </a:custGeom>
          <a:blipFill>
            <a:blip r:embed="rId2"/>
            <a:stretch>
              <a:fillRect l="0" t="0" r="0" b="0"/>
            </a:stretch>
          </a:blipFill>
        </p:spPr>
      </p:sp>
      <p:sp>
        <p:nvSpPr>
          <p:cNvPr name="TextBox 8" id="8"/>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716"/>
                </a:solidFill>
                <a:latin typeface="Arial Bold"/>
                <a:ea typeface="Arial Bold"/>
                <a:cs typeface="Arial Bold"/>
                <a:sym typeface="Arial Bold"/>
              </a:rPr>
              <a:t>Mary Ann McCracken, 1770-1866</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Introduction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By the late 1790s, revolutions had taken place in American and France. </a:t>
            </a:r>
            <a:r>
              <a:rPr lang="en-US" sz="3000">
                <a:solidFill>
                  <a:srgbClr val="000000"/>
                </a:solidFill>
                <a:latin typeface="Arial"/>
                <a:ea typeface="Arial"/>
                <a:cs typeface="Arial"/>
                <a:sym typeface="Arial"/>
              </a:rPr>
              <a:t>These revolutions had been fought for freedom and equality and against the ideas that kings had the power to rule as they wished, or that people should have to live under unjust governments. These concepts had a huge impact on Ireland. Inspired by these ideals, the United Irishmen emerged to challenge British rule in Ireland.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aphicFrame>
        <p:nvGraphicFramePr>
          <p:cNvPr name="Table 6" id="6"/>
          <p:cNvGraphicFramePr>
            <a:graphicFrameLocks noGrp="true"/>
          </p:cNvGraphicFramePr>
          <p:nvPr/>
        </p:nvGraphicFramePr>
        <p:xfrm>
          <a:off x="1028700" y="1028700"/>
          <a:ext cx="15750051" cy="4762500"/>
        </p:xfrm>
        <a:graphic>
          <a:graphicData uri="http://schemas.openxmlformats.org/drawingml/2006/table">
            <a:tbl>
              <a:tblPr/>
              <a:tblGrid>
                <a:gridCol w="15750051"/>
              </a:tblGrid>
              <a:tr h="595312">
                <a:tc>
                  <a:txBody>
                    <a:bodyPr anchor="t" rtlCol="false"/>
                    <a:lstStyle/>
                    <a:p>
                      <a:pPr algn="ctr">
                        <a:lnSpc>
                          <a:spcPts val="4199"/>
                        </a:lnSpc>
                        <a:defRPr/>
                      </a:pPr>
                      <a:r>
                        <a:rPr lang="en-US" sz="2999" b="true">
                          <a:solidFill>
                            <a:srgbClr val="FFFFFF"/>
                          </a:solidFill>
                          <a:latin typeface="Arial Bold"/>
                          <a:ea typeface="Arial Bold"/>
                          <a:cs typeface="Arial Bold"/>
                          <a:sym typeface="Arial Bold"/>
                        </a:rPr>
                        <a:t>Why did the United Irishmen's rebellion fail?</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595312">
                <a:tc>
                  <a:txBody>
                    <a:bodyPr anchor="t" rtlCol="false"/>
                    <a:lstStyle/>
                    <a:p>
                      <a:pPr algn="ctr">
                        <a:lnSpc>
                          <a:spcPts val="4199"/>
                        </a:lnSpc>
                        <a:defRPr/>
                      </a:pPr>
                      <a:r>
                        <a:rPr lang="en-US" sz="2999">
                          <a:solidFill>
                            <a:srgbClr val="000000"/>
                          </a:solidFill>
                          <a:latin typeface="Arial"/>
                          <a:ea typeface="Arial"/>
                          <a:cs typeface="Arial"/>
                          <a:sym typeface="Arial"/>
                        </a:rPr>
                        <a:t>The rebels were badly organised and trained</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5313">
                <a:tc>
                  <a:txBody>
                    <a:bodyPr anchor="t" rtlCol="false"/>
                    <a:lstStyle/>
                    <a:p>
                      <a:pPr algn="ctr">
                        <a:lnSpc>
                          <a:spcPts val="4199"/>
                        </a:lnSpc>
                        <a:defRPr/>
                      </a:pPr>
                      <a:r>
                        <a:rPr lang="en-US" sz="2999">
                          <a:solidFill>
                            <a:srgbClr val="000000"/>
                          </a:solidFill>
                          <a:latin typeface="Arial"/>
                          <a:ea typeface="Arial"/>
                          <a:cs typeface="Arial"/>
                          <a:sym typeface="Arial"/>
                        </a:rPr>
                        <a:t>They had few decent weapons; mainly using long pikes against British rifles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5313">
                <a:tc>
                  <a:txBody>
                    <a:bodyPr anchor="t" rtlCol="false"/>
                    <a:lstStyle/>
                    <a:p>
                      <a:pPr algn="ctr">
                        <a:lnSpc>
                          <a:spcPts val="4199"/>
                        </a:lnSpc>
                        <a:defRPr/>
                      </a:pPr>
                      <a:r>
                        <a:rPr lang="en-US" sz="2999">
                          <a:solidFill>
                            <a:srgbClr val="000000"/>
                          </a:solidFill>
                          <a:latin typeface="Arial"/>
                          <a:ea typeface="Arial"/>
                          <a:cs typeface="Arial"/>
                          <a:sym typeface="Arial"/>
                        </a:rPr>
                        <a:t>They received no useful French help</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5313">
                <a:tc>
                  <a:txBody>
                    <a:bodyPr anchor="t" rtlCol="false"/>
                    <a:lstStyle/>
                    <a:p>
                      <a:pPr algn="ctr">
                        <a:lnSpc>
                          <a:spcPts val="4199"/>
                        </a:lnSpc>
                        <a:defRPr/>
                      </a:pPr>
                      <a:r>
                        <a:rPr lang="en-US" sz="2999">
                          <a:solidFill>
                            <a:srgbClr val="000000"/>
                          </a:solidFill>
                          <a:latin typeface="Arial"/>
                          <a:ea typeface="Arial"/>
                          <a:cs typeface="Arial"/>
                          <a:sym typeface="Arial"/>
                        </a:rPr>
                        <a:t>They were infiltrated by British spies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5313">
                <a:tc>
                  <a:txBody>
                    <a:bodyPr anchor="t" rtlCol="false"/>
                    <a:lstStyle/>
                    <a:p>
                      <a:pPr algn="ctr">
                        <a:lnSpc>
                          <a:spcPts val="4199"/>
                        </a:lnSpc>
                        <a:defRPr/>
                      </a:pPr>
                      <a:r>
                        <a:rPr lang="en-US" sz="2999">
                          <a:solidFill>
                            <a:srgbClr val="000000"/>
                          </a:solidFill>
                          <a:latin typeface="Arial"/>
                          <a:ea typeface="Arial"/>
                          <a:cs typeface="Arial"/>
                          <a:sym typeface="Arial"/>
                        </a:rPr>
                        <a:t>They faced much stronger government forces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5313">
                <a:tc>
                  <a:txBody>
                    <a:bodyPr anchor="t" rtlCol="false"/>
                    <a:lstStyle/>
                    <a:p>
                      <a:pPr algn="ctr">
                        <a:lnSpc>
                          <a:spcPts val="4199"/>
                        </a:lnSpc>
                        <a:defRPr/>
                      </a:pPr>
                      <a:r>
                        <a:rPr lang="en-US" sz="2999">
                          <a:solidFill>
                            <a:srgbClr val="000000"/>
                          </a:solidFill>
                          <a:latin typeface="Arial"/>
                          <a:ea typeface="Arial"/>
                          <a:cs typeface="Arial"/>
                          <a:sym typeface="Arial"/>
                        </a:rPr>
                        <a:t>They suffered a series of misfortune and back luck.</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5313">
                <a:tc>
                  <a:txBody>
                    <a:bodyPr anchor="t" rtlCol="false"/>
                    <a:lstStyle/>
                    <a:p>
                      <a:pPr algn="ctr">
                        <a:lnSpc>
                          <a:spcPts val="4199"/>
                        </a:lnSpc>
                        <a:defRPr/>
                      </a:pPr>
                      <a:r>
                        <a:rPr lang="en-US" sz="2999">
                          <a:solidFill>
                            <a:srgbClr val="000000"/>
                          </a:solidFill>
                          <a:latin typeface="Arial"/>
                          <a:ea typeface="Arial"/>
                          <a:cs typeface="Arial"/>
                          <a:sym typeface="Arial"/>
                        </a:rPr>
                        <a:t>The British used brutal tactics to intimidate any supporters.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9" id="9"/>
          <p:cNvGrpSpPr/>
          <p:nvPr/>
        </p:nvGrpSpPr>
        <p:grpSpPr>
          <a:xfrm rot="0">
            <a:off x="1138390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164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was the signal for the start of the rebellion?</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the Dublin rebels fail so quickly?</a:t>
            </a:r>
          </a:p>
          <a:p>
            <a:pPr algn="l" marL="539749" indent="-269875" lvl="1">
              <a:lnSpc>
                <a:spcPts val="3499"/>
              </a:lnSpc>
              <a:buAutoNum type="arabicPeriod" startAt="1"/>
            </a:pPr>
            <a:r>
              <a:rPr lang="en-US" sz="2499">
                <a:solidFill>
                  <a:srgbClr val="0DA33B"/>
                </a:solidFill>
                <a:latin typeface="Arial"/>
                <a:ea typeface="Arial"/>
                <a:cs typeface="Arial"/>
                <a:sym typeface="Arial"/>
              </a:rPr>
              <a:t>What happened to the rebellion in Ulster?</a:t>
            </a:r>
          </a:p>
          <a:p>
            <a:pPr algn="l" marL="539749" indent="-269875" lvl="1">
              <a:lnSpc>
                <a:spcPts val="3499"/>
              </a:lnSpc>
              <a:buAutoNum type="arabicPeriod" startAt="1"/>
            </a:pPr>
            <a:r>
              <a:rPr lang="en-US" sz="2499">
                <a:solidFill>
                  <a:srgbClr val="0DA33B"/>
                </a:solidFill>
                <a:latin typeface="Arial"/>
                <a:ea typeface="Arial"/>
                <a:cs typeface="Arial"/>
                <a:sym typeface="Arial"/>
              </a:rPr>
              <a:t>How was the rebellion in Wexford different from those in other areas? Give two examples.</a:t>
            </a:r>
          </a:p>
          <a:p>
            <a:pPr algn="l" marL="539749" indent="-269875" lvl="1">
              <a:lnSpc>
                <a:spcPts val="3499"/>
              </a:lnSpc>
              <a:buAutoNum type="arabicPeriod" startAt="1"/>
            </a:pPr>
            <a:r>
              <a:rPr lang="en-US" sz="2499">
                <a:solidFill>
                  <a:srgbClr val="0DA33B"/>
                </a:solidFill>
                <a:latin typeface="Arial"/>
                <a:ea typeface="Arial"/>
                <a:cs typeface="Arial"/>
                <a:sym typeface="Arial"/>
              </a:rPr>
              <a:t>Is it correct to describe the French help as “too little, too late”? Explain your answer.</a:t>
            </a:r>
          </a:p>
          <a:p>
            <a:pPr algn="l" marL="539749" indent="-269875" lvl="1">
              <a:lnSpc>
                <a:spcPts val="3499"/>
              </a:lnSpc>
              <a:buAutoNum type="arabicPeriod" startAt="1"/>
            </a:pPr>
            <a:r>
              <a:rPr lang="en-US" sz="2499">
                <a:solidFill>
                  <a:srgbClr val="0DA33B"/>
                </a:solidFill>
                <a:latin typeface="Arial"/>
                <a:ea typeface="Arial"/>
                <a:cs typeface="Arial"/>
                <a:sym typeface="Arial"/>
              </a:rPr>
              <a:t>Which reason for the rebellion’s failure do you think is the most important? Explain your answer.</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164 (Artefact, 2nd Edition)</a:t>
            </a:r>
          </a:p>
        </p:txBody>
      </p:sp>
      <p:sp>
        <p:nvSpPr>
          <p:cNvPr name="TextBox 8" id="8"/>
          <p:cNvSpPr txBox="true"/>
          <p:nvPr/>
        </p:nvSpPr>
        <p:spPr>
          <a:xfrm rot="0">
            <a:off x="1028700" y="2149474"/>
            <a:ext cx="15609955" cy="39751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The disruption of the mail coaches from Dublin.</a:t>
            </a:r>
          </a:p>
          <a:p>
            <a:pPr algn="l" marL="539749" indent="-269875" lvl="1">
              <a:lnSpc>
                <a:spcPts val="3499"/>
              </a:lnSpc>
              <a:buAutoNum type="arabicPeriod" startAt="1"/>
            </a:pPr>
            <a:r>
              <a:rPr lang="en-US" sz="2499">
                <a:solidFill>
                  <a:srgbClr val="000000"/>
                </a:solidFill>
                <a:latin typeface="Arial"/>
                <a:ea typeface="Arial"/>
                <a:cs typeface="Arial"/>
                <a:sym typeface="Arial"/>
              </a:rPr>
              <a:t>Spies had passed on information on the rebellion and the rebels were arrested when they arrived at their assembly points.</a:t>
            </a:r>
          </a:p>
          <a:p>
            <a:pPr algn="l" marL="539749" indent="-269875" lvl="1">
              <a:lnSpc>
                <a:spcPts val="3499"/>
              </a:lnSpc>
              <a:buAutoNum type="arabicPeriod" startAt="1"/>
            </a:pPr>
            <a:r>
              <a:rPr lang="en-US" sz="2499">
                <a:solidFill>
                  <a:srgbClr val="000000"/>
                </a:solidFill>
                <a:latin typeface="Arial"/>
                <a:ea typeface="Arial"/>
                <a:cs typeface="Arial"/>
                <a:sym typeface="Arial"/>
              </a:rPr>
              <a:t>The rebels in Ulster were defeated in battles at Antrim and Ballynahinch.</a:t>
            </a:r>
          </a:p>
          <a:p>
            <a:pPr algn="l" marL="539749" indent="-269875" lvl="1">
              <a:lnSpc>
                <a:spcPts val="3499"/>
              </a:lnSpc>
              <a:buAutoNum type="arabicPeriod" startAt="1"/>
            </a:pPr>
            <a:r>
              <a:rPr lang="en-US" sz="2499">
                <a:solidFill>
                  <a:srgbClr val="000000"/>
                </a:solidFill>
                <a:latin typeface="Arial"/>
                <a:ea typeface="Arial"/>
                <a:cs typeface="Arial"/>
                <a:sym typeface="Arial"/>
              </a:rPr>
              <a:t>Any two of: the rebels were better organised; won the initial battles with the government troops; the sectarian killings of Protestants.</a:t>
            </a:r>
          </a:p>
          <a:p>
            <a:pPr algn="l" marL="539749" indent="-269875" lvl="1">
              <a:lnSpc>
                <a:spcPts val="3499"/>
              </a:lnSpc>
              <a:buAutoNum type="arabicPeriod" startAt="1"/>
            </a:pPr>
            <a:r>
              <a:rPr lang="en-US" sz="2499">
                <a:solidFill>
                  <a:srgbClr val="000000"/>
                </a:solidFill>
                <a:latin typeface="Arial"/>
                <a:ea typeface="Arial"/>
                <a:cs typeface="Arial"/>
                <a:sym typeface="Arial"/>
              </a:rPr>
              <a:t>Yes. The French only sent about 1,000 troops; they arrived in Mayo, far from the action and in August, when the rebellion was already over.</a:t>
            </a:r>
          </a:p>
          <a:p>
            <a:pPr algn="l" marL="539749" indent="-269875" lvl="1">
              <a:lnSpc>
                <a:spcPts val="3499"/>
              </a:lnSpc>
              <a:buAutoNum type="arabicPeriod" startAt="1"/>
            </a:pPr>
            <a:r>
              <a:rPr lang="en-US" sz="2499">
                <a:solidFill>
                  <a:srgbClr val="000000"/>
                </a:solidFill>
                <a:latin typeface="Arial"/>
                <a:ea typeface="Arial"/>
                <a:cs typeface="Arial"/>
                <a:sym typeface="Arial"/>
              </a:rPr>
              <a:t>Any reason is valid once it is backed up by examples and explanation.</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29326"/>
            <a:ext cx="18288000" cy="1438267"/>
          </a:xfrm>
          <a:prstGeom prst="rect">
            <a:avLst/>
          </a:prstGeom>
        </p:spPr>
        <p:txBody>
          <a:bodyPr anchor="t" rtlCol="false" tIns="0" lIns="0" bIns="0" rIns="0">
            <a:spAutoFit/>
          </a:bodyPr>
          <a:lstStyle/>
          <a:p>
            <a:pPr algn="ctr">
              <a:lnSpc>
                <a:spcPts val="10500"/>
              </a:lnSpc>
            </a:pPr>
            <a:r>
              <a:rPr lang="en-US" b="true" sz="7500" spc="337">
                <a:solidFill>
                  <a:srgbClr val="0DA33B"/>
                </a:solidFill>
                <a:latin typeface="Arial Bold"/>
                <a:ea typeface="Arial Bold"/>
                <a:cs typeface="Arial Bold"/>
                <a:sym typeface="Arial Bold"/>
              </a:rPr>
              <a:t>RESULTS OF THE 1798 REBELLION</a:t>
            </a:r>
          </a:p>
        </p:txBody>
      </p:sp>
      <p:sp>
        <p:nvSpPr>
          <p:cNvPr name="TextBox 4" id="4"/>
          <p:cNvSpPr txBox="true"/>
          <p:nvPr/>
        </p:nvSpPr>
        <p:spPr>
          <a:xfrm rot="0">
            <a:off x="351801" y="3838249"/>
            <a:ext cx="17584398" cy="1144272"/>
          </a:xfrm>
          <a:prstGeom prst="rect">
            <a:avLst/>
          </a:prstGeom>
        </p:spPr>
        <p:txBody>
          <a:bodyPr anchor="t" rtlCol="false" tIns="0" lIns="0" bIns="0" rIns="0">
            <a:spAutoFit/>
          </a:bodyPr>
          <a:lstStyle/>
          <a:p>
            <a:pPr algn="ctr">
              <a:lnSpc>
                <a:spcPts val="8855"/>
              </a:lnSpc>
            </a:pPr>
            <a:r>
              <a:rPr lang="en-US" sz="7700" spc="2310">
                <a:solidFill>
                  <a:srgbClr val="FFFFFF"/>
                </a:solidFill>
                <a:latin typeface="Daydream"/>
                <a:ea typeface="Daydream"/>
                <a:cs typeface="Daydream"/>
                <a:sym typeface="Daydream"/>
              </a:rPr>
              <a:t>results of the 1798 rebellion</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14</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1798</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Growth of sectarianism</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Sectarianism</a:t>
            </a:r>
            <a:r>
              <a:rPr lang="en-US" sz="3000">
                <a:solidFill>
                  <a:srgbClr val="000000"/>
                </a:solidFill>
                <a:latin typeface="Arial"/>
                <a:ea typeface="Arial"/>
                <a:cs typeface="Arial"/>
                <a:sym typeface="Arial"/>
              </a:rPr>
              <a:t> is </a:t>
            </a:r>
            <a:r>
              <a:rPr lang="en-US" sz="3000" u="sng">
                <a:solidFill>
                  <a:srgbClr val="000000"/>
                </a:solidFill>
                <a:latin typeface="Arial"/>
                <a:ea typeface="Arial"/>
                <a:cs typeface="Arial"/>
                <a:sym typeface="Arial"/>
              </a:rPr>
              <a:t>the conflict and hatred based on a religious divide</a:t>
            </a:r>
            <a:r>
              <a:rPr lang="en-US" sz="3000">
                <a:solidFill>
                  <a:srgbClr val="000000"/>
                </a:solidFill>
                <a:latin typeface="Arial"/>
                <a:ea typeface="Arial"/>
                <a:cs typeface="Arial"/>
                <a:sym typeface="Arial"/>
              </a:rPr>
              <a:t>. The events of 1798 cemented the divide in Ireland between Catholics and Protestants (both Anglicans and Presbyterians). News of the rebels’ atrocities against the Protestants in Wexford spread. The Orange Order claimed that the rebellion was a Catholic plot to take over the country and oppress all Protestants (they didn’t like the idea of suffering like the Catholics had since the Irish Plantations). This belief would continue throughout the rest of Irish history.</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0108519" y="6133909"/>
            <a:ext cx="5555900" cy="3124391"/>
            <a:chOff x="0" y="0"/>
            <a:chExt cx="7407866" cy="4165855"/>
          </a:xfrm>
        </p:grpSpPr>
        <p:grpSp>
          <p:nvGrpSpPr>
            <p:cNvPr name="Group 7" id="7"/>
            <p:cNvGrpSpPr/>
            <p:nvPr/>
          </p:nvGrpSpPr>
          <p:grpSpPr>
            <a:xfrm rot="0">
              <a:off x="0" y="0"/>
              <a:ext cx="7407866" cy="4165855"/>
              <a:chOff x="0" y="0"/>
              <a:chExt cx="1588208" cy="893138"/>
            </a:xfrm>
          </p:grpSpPr>
          <p:sp>
            <p:nvSpPr>
              <p:cNvPr name="Freeform 8" id="8"/>
              <p:cNvSpPr/>
              <p:nvPr/>
            </p:nvSpPr>
            <p:spPr>
              <a:xfrm flipH="false" flipV="false" rot="0">
                <a:off x="0" y="0"/>
                <a:ext cx="1588208" cy="893138"/>
              </a:xfrm>
              <a:custGeom>
                <a:avLst/>
                <a:gdLst/>
                <a:ahLst/>
                <a:cxnLst/>
                <a:rect r="r" b="b" t="t" l="l"/>
                <a:pathLst>
                  <a:path h="893138" w="1588208">
                    <a:moveTo>
                      <a:pt x="0" y="0"/>
                    </a:moveTo>
                    <a:lnTo>
                      <a:pt x="1588208" y="0"/>
                    </a:lnTo>
                    <a:lnTo>
                      <a:pt x="1588208" y="893138"/>
                    </a:lnTo>
                    <a:lnTo>
                      <a:pt x="0" y="893138"/>
                    </a:lnTo>
                    <a:close/>
                  </a:path>
                </a:pathLst>
              </a:custGeom>
              <a:solidFill>
                <a:srgbClr val="D1FFBD"/>
              </a:solidFill>
              <a:ln w="38100" cap="sq">
                <a:solidFill>
                  <a:srgbClr val="004716"/>
                </a:solidFill>
                <a:prstDash val="solid"/>
                <a:miter/>
              </a:ln>
            </p:spPr>
          </p:sp>
          <p:sp>
            <p:nvSpPr>
              <p:cNvPr name="TextBox 9" id="9"/>
              <p:cNvSpPr txBox="true"/>
              <p:nvPr/>
            </p:nvSpPr>
            <p:spPr>
              <a:xfrm>
                <a:off x="0" y="-104775"/>
                <a:ext cx="1588208" cy="997913"/>
              </a:xfrm>
              <a:prstGeom prst="rect">
                <a:avLst/>
              </a:prstGeom>
            </p:spPr>
            <p:txBody>
              <a:bodyPr anchor="ctr" rtlCol="false" tIns="46804" lIns="46804" bIns="46804" rIns="46804"/>
              <a:lstStyle/>
              <a:p>
                <a:pPr algn="ctr">
                  <a:lnSpc>
                    <a:spcPts val="3500"/>
                  </a:lnSpc>
                </a:pPr>
              </a:p>
            </p:txBody>
          </p:sp>
        </p:grpSp>
        <p:sp>
          <p:nvSpPr>
            <p:cNvPr name="TextBox 10" id="10"/>
            <p:cNvSpPr txBox="true"/>
            <p:nvPr/>
          </p:nvSpPr>
          <p:spPr>
            <a:xfrm rot="0">
              <a:off x="212921" y="699982"/>
              <a:ext cx="4111815" cy="3153199"/>
            </a:xfrm>
            <a:prstGeom prst="rect">
              <a:avLst/>
            </a:prstGeom>
          </p:spPr>
          <p:txBody>
            <a:bodyPr anchor="t" rtlCol="false" tIns="0" lIns="0" bIns="0" rIns="0">
              <a:spAutoFit/>
            </a:bodyPr>
            <a:lstStyle/>
            <a:p>
              <a:pPr algn="just">
                <a:lnSpc>
                  <a:spcPts val="2060"/>
                </a:lnSpc>
              </a:pPr>
              <a:r>
                <a:rPr lang="en-US" sz="2000">
                  <a:solidFill>
                    <a:srgbClr val="0DA33B"/>
                  </a:solidFill>
                  <a:latin typeface="Arial"/>
                  <a:ea typeface="Arial"/>
                  <a:cs typeface="Arial"/>
                  <a:sym typeface="Arial"/>
                </a:rPr>
                <a:t>One February morning in 1971, the Ulster Defence Association blew up the statue of Wolfe Tone at the corner of St. Stephen's Green in Dublin, showing the considerable symbolic value he still held over 170 years after his death. </a:t>
              </a:r>
            </a:p>
          </p:txBody>
        </p:sp>
        <p:sp>
          <p:nvSpPr>
            <p:cNvPr name="TextBox 11" id="11"/>
            <p:cNvSpPr txBox="true"/>
            <p:nvPr/>
          </p:nvSpPr>
          <p:spPr>
            <a:xfrm rot="0">
              <a:off x="212921" y="158898"/>
              <a:ext cx="4111815" cy="570402"/>
            </a:xfrm>
            <a:prstGeom prst="rect">
              <a:avLst/>
            </a:prstGeom>
          </p:spPr>
          <p:txBody>
            <a:bodyPr anchor="t" rtlCol="false" tIns="0" lIns="0" bIns="0" rIns="0">
              <a:spAutoFit/>
            </a:bodyPr>
            <a:lstStyle/>
            <a:p>
              <a:pPr algn="ctr">
                <a:lnSpc>
                  <a:spcPts val="3179"/>
                </a:lnSpc>
              </a:pPr>
              <a:r>
                <a:rPr lang="en-US" b="true" sz="2503" i="true">
                  <a:solidFill>
                    <a:srgbClr val="157B23"/>
                  </a:solidFill>
                  <a:latin typeface="Arial Bold Italics"/>
                  <a:ea typeface="Arial Bold Italics"/>
                  <a:cs typeface="Arial Bold Italics"/>
                  <a:sym typeface="Arial Bold Italics"/>
                </a:rPr>
                <a:t>Did you know?</a:t>
              </a:r>
            </a:p>
          </p:txBody>
        </p:sp>
        <p:sp>
          <p:nvSpPr>
            <p:cNvPr name="Freeform 12" id="12"/>
            <p:cNvSpPr/>
            <p:nvPr/>
          </p:nvSpPr>
          <p:spPr>
            <a:xfrm flipH="false" flipV="false" rot="0">
              <a:off x="4649546" y="163951"/>
              <a:ext cx="2400392" cy="3837952"/>
            </a:xfrm>
            <a:custGeom>
              <a:avLst/>
              <a:gdLst/>
              <a:ahLst/>
              <a:cxnLst/>
              <a:rect r="r" b="b" t="t" l="l"/>
              <a:pathLst>
                <a:path h="3837952" w="2400392">
                  <a:moveTo>
                    <a:pt x="0" y="0"/>
                  </a:moveTo>
                  <a:lnTo>
                    <a:pt x="2400392" y="0"/>
                  </a:lnTo>
                  <a:lnTo>
                    <a:pt x="2400392" y="3837953"/>
                  </a:lnTo>
                  <a:lnTo>
                    <a:pt x="0" y="3837953"/>
                  </a:lnTo>
                  <a:lnTo>
                    <a:pt x="0" y="0"/>
                  </a:lnTo>
                  <a:close/>
                </a:path>
              </a:pathLst>
            </a:custGeom>
            <a:blipFill>
              <a:blip r:embed="rId2"/>
              <a:stretch>
                <a:fillRect l="0" t="0" r="0" b="0"/>
              </a:stretch>
            </a:blipFill>
          </p:spPr>
        </p:sp>
      </p:gr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4" id="14"/>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Act of Union</a:t>
            </a:r>
          </a:p>
        </p:txBody>
      </p:sp>
      <p:sp>
        <p:nvSpPr>
          <p:cNvPr name="TextBox 15" id="15"/>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After two attempted French invasions and a failed rebellion, the government in London decided to bring Ireland back under its </a:t>
            </a:r>
            <a:r>
              <a:rPr lang="en-US" sz="3000" b="true">
                <a:solidFill>
                  <a:srgbClr val="000000"/>
                </a:solidFill>
                <a:latin typeface="Arial Bold"/>
                <a:ea typeface="Arial Bold"/>
                <a:cs typeface="Arial Bold"/>
                <a:sym typeface="Arial Bold"/>
              </a:rPr>
              <a:t>direct control</a:t>
            </a:r>
            <a:r>
              <a:rPr lang="en-US" sz="3000">
                <a:solidFill>
                  <a:srgbClr val="000000"/>
                </a:solidFill>
                <a:latin typeface="Arial"/>
                <a:ea typeface="Arial"/>
                <a:cs typeface="Arial"/>
                <a:sym typeface="Arial"/>
              </a:rPr>
              <a:t>. Using a mixture of bribery and threats, it forced the Dublin Parliament to pass the </a:t>
            </a:r>
            <a:r>
              <a:rPr lang="en-US" sz="3000" b="true">
                <a:solidFill>
                  <a:srgbClr val="000000"/>
                </a:solidFill>
                <a:latin typeface="Arial Bold"/>
                <a:ea typeface="Arial Bold"/>
                <a:cs typeface="Arial Bold"/>
                <a:sym typeface="Arial Bold"/>
              </a:rPr>
              <a:t>Act of Union </a:t>
            </a:r>
            <a:r>
              <a:rPr lang="en-US" sz="3000">
                <a:solidFill>
                  <a:srgbClr val="000000"/>
                </a:solidFill>
                <a:latin typeface="Arial"/>
                <a:ea typeface="Arial"/>
                <a:cs typeface="Arial"/>
                <a:sym typeface="Arial"/>
              </a:rPr>
              <a:t>in 1800, which abolished the parliament in Dublin while Irish MPs were to travel to Westminster where Ireland would be run from for the next 120 years. Before the Union, Dublin had been a prosperous city of great importance in the British Empire. After the Union, as the political classes moved to London and trade shifted to Belfast, Dublin became a poor, unglamorous backwater.</a:t>
            </a:r>
          </a:p>
        </p:txBody>
      </p:sp>
      <p:sp>
        <p:nvSpPr>
          <p:cNvPr name="TextBox 16" id="16"/>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7" id="17"/>
          <p:cNvGrpSpPr/>
          <p:nvPr/>
        </p:nvGrpSpPr>
        <p:grpSpPr>
          <a:xfrm rot="0">
            <a:off x="2632020" y="5902324"/>
            <a:ext cx="6201657" cy="3772187"/>
            <a:chOff x="0" y="0"/>
            <a:chExt cx="8268876" cy="5029582"/>
          </a:xfrm>
        </p:grpSpPr>
        <p:sp>
          <p:nvSpPr>
            <p:cNvPr name="Freeform 18" id="18"/>
            <p:cNvSpPr/>
            <p:nvPr/>
          </p:nvSpPr>
          <p:spPr>
            <a:xfrm flipH="false" flipV="false" rot="0">
              <a:off x="4157100" y="3678236"/>
              <a:ext cx="2032099" cy="1351346"/>
            </a:xfrm>
            <a:custGeom>
              <a:avLst/>
              <a:gdLst/>
              <a:ahLst/>
              <a:cxnLst/>
              <a:rect r="r" b="b" t="t" l="l"/>
              <a:pathLst>
                <a:path h="1351346" w="2032099">
                  <a:moveTo>
                    <a:pt x="0" y="0"/>
                  </a:moveTo>
                  <a:lnTo>
                    <a:pt x="2032100" y="0"/>
                  </a:lnTo>
                  <a:lnTo>
                    <a:pt x="2032100" y="1351346"/>
                  </a:lnTo>
                  <a:lnTo>
                    <a:pt x="0" y="13513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false" flipV="false" rot="0">
              <a:off x="0" y="0"/>
              <a:ext cx="2032099" cy="1254821"/>
            </a:xfrm>
            <a:custGeom>
              <a:avLst/>
              <a:gdLst/>
              <a:ahLst/>
              <a:cxnLst/>
              <a:rect r="r" b="b" t="t" l="l"/>
              <a:pathLst>
                <a:path h="1254821" w="2032099">
                  <a:moveTo>
                    <a:pt x="0" y="0"/>
                  </a:moveTo>
                  <a:lnTo>
                    <a:pt x="2032099" y="0"/>
                  </a:lnTo>
                  <a:lnTo>
                    <a:pt x="2032099" y="1254821"/>
                  </a:lnTo>
                  <a:lnTo>
                    <a:pt x="0" y="12548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4156801" y="0"/>
              <a:ext cx="2032099" cy="1219260"/>
            </a:xfrm>
            <a:custGeom>
              <a:avLst/>
              <a:gdLst/>
              <a:ahLst/>
              <a:cxnLst/>
              <a:rect r="r" b="b" t="t" l="l"/>
              <a:pathLst>
                <a:path h="1219260" w="2032099">
                  <a:moveTo>
                    <a:pt x="0" y="0"/>
                  </a:moveTo>
                  <a:lnTo>
                    <a:pt x="2032099" y="0"/>
                  </a:lnTo>
                  <a:lnTo>
                    <a:pt x="2032099" y="1219260"/>
                  </a:lnTo>
                  <a:lnTo>
                    <a:pt x="0" y="121926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6000">
              <a:off x="2076586" y="1841527"/>
              <a:ext cx="2034452" cy="1353146"/>
            </a:xfrm>
            <a:custGeom>
              <a:avLst/>
              <a:gdLst/>
              <a:ahLst/>
              <a:cxnLst/>
              <a:rect r="r" b="b" t="t" l="l"/>
              <a:pathLst>
                <a:path h="1353146" w="2034452">
                  <a:moveTo>
                    <a:pt x="0" y="3546"/>
                  </a:moveTo>
                  <a:lnTo>
                    <a:pt x="2032097" y="0"/>
                  </a:lnTo>
                  <a:lnTo>
                    <a:pt x="2034452" y="1349599"/>
                  </a:lnTo>
                  <a:lnTo>
                    <a:pt x="2356" y="1353146"/>
                  </a:lnTo>
                  <a:lnTo>
                    <a:pt x="0" y="3546"/>
                  </a:lnTo>
                  <a:close/>
                </a:path>
              </a:pathLst>
            </a:custGeom>
            <a:blipFill>
              <a:blip r:embed="rId9"/>
              <a:stretch>
                <a:fillRect l="-2087" t="-2971" r="-2177" b="-4193"/>
              </a:stretch>
            </a:blipFill>
          </p:spPr>
        </p:sp>
        <p:sp>
          <p:nvSpPr>
            <p:cNvPr name="Freeform 22" id="22"/>
            <p:cNvSpPr/>
            <p:nvPr/>
          </p:nvSpPr>
          <p:spPr>
            <a:xfrm flipH="false" flipV="false" rot="0">
              <a:off x="6236438" y="1908368"/>
              <a:ext cx="2032438" cy="1219463"/>
            </a:xfrm>
            <a:custGeom>
              <a:avLst/>
              <a:gdLst/>
              <a:ahLst/>
              <a:cxnLst/>
              <a:rect r="r" b="b" t="t" l="l"/>
              <a:pathLst>
                <a:path h="1219463" w="2032438">
                  <a:moveTo>
                    <a:pt x="0" y="0"/>
                  </a:moveTo>
                  <a:lnTo>
                    <a:pt x="2032438" y="0"/>
                  </a:lnTo>
                  <a:lnTo>
                    <a:pt x="2032438" y="1219463"/>
                  </a:lnTo>
                  <a:lnTo>
                    <a:pt x="0" y="1219463"/>
                  </a:lnTo>
                  <a:lnTo>
                    <a:pt x="0" y="0"/>
                  </a:lnTo>
                  <a:close/>
                </a:path>
              </a:pathLst>
            </a:custGeom>
            <a:blipFill>
              <a:blip r:embed="rId10"/>
              <a:stretch>
                <a:fillRect l="0" t="0" r="0" b="0"/>
              </a:stretch>
            </a:blipFill>
          </p:spPr>
        </p:sp>
        <p:sp>
          <p:nvSpPr>
            <p:cNvPr name="Freeform 23" id="23"/>
            <p:cNvSpPr/>
            <p:nvPr/>
          </p:nvSpPr>
          <p:spPr>
            <a:xfrm flipH="false" flipV="false" rot="0">
              <a:off x="2838314" y="371275"/>
              <a:ext cx="512271" cy="512271"/>
            </a:xfrm>
            <a:custGeom>
              <a:avLst/>
              <a:gdLst/>
              <a:ahLst/>
              <a:cxnLst/>
              <a:rect r="r" b="b" t="t" l="l"/>
              <a:pathLst>
                <a:path h="512271" w="512271">
                  <a:moveTo>
                    <a:pt x="0" y="0"/>
                  </a:moveTo>
                  <a:lnTo>
                    <a:pt x="512272" y="0"/>
                  </a:lnTo>
                  <a:lnTo>
                    <a:pt x="512272" y="512271"/>
                  </a:lnTo>
                  <a:lnTo>
                    <a:pt x="0" y="5122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4" id="24"/>
            <p:cNvSpPr/>
            <p:nvPr/>
          </p:nvSpPr>
          <p:spPr>
            <a:xfrm flipH="false" flipV="false" rot="0">
              <a:off x="4917014" y="2261964"/>
              <a:ext cx="512271" cy="512271"/>
            </a:xfrm>
            <a:custGeom>
              <a:avLst/>
              <a:gdLst/>
              <a:ahLst/>
              <a:cxnLst/>
              <a:rect r="r" b="b" t="t" l="l"/>
              <a:pathLst>
                <a:path h="512271" w="512271">
                  <a:moveTo>
                    <a:pt x="0" y="0"/>
                  </a:moveTo>
                  <a:lnTo>
                    <a:pt x="512272" y="0"/>
                  </a:lnTo>
                  <a:lnTo>
                    <a:pt x="512272" y="512272"/>
                  </a:lnTo>
                  <a:lnTo>
                    <a:pt x="0" y="51227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5" id="25"/>
            <p:cNvSpPr/>
            <p:nvPr/>
          </p:nvSpPr>
          <p:spPr>
            <a:xfrm flipH="false" flipV="false" rot="5400000">
              <a:off x="2722300" y="1171704"/>
              <a:ext cx="742778" cy="382531"/>
            </a:xfrm>
            <a:custGeom>
              <a:avLst/>
              <a:gdLst/>
              <a:ahLst/>
              <a:cxnLst/>
              <a:rect r="r" b="b" t="t" l="l"/>
              <a:pathLst>
                <a:path h="382531" w="742778">
                  <a:moveTo>
                    <a:pt x="0" y="0"/>
                  </a:moveTo>
                  <a:lnTo>
                    <a:pt x="742778" y="0"/>
                  </a:lnTo>
                  <a:lnTo>
                    <a:pt x="742778" y="382531"/>
                  </a:lnTo>
                  <a:lnTo>
                    <a:pt x="0" y="38253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6" id="26"/>
            <p:cNvSpPr/>
            <p:nvPr/>
          </p:nvSpPr>
          <p:spPr>
            <a:xfrm flipH="false" flipV="false" rot="5400000">
              <a:off x="4801761" y="3048175"/>
              <a:ext cx="742778" cy="382531"/>
            </a:xfrm>
            <a:custGeom>
              <a:avLst/>
              <a:gdLst/>
              <a:ahLst/>
              <a:cxnLst/>
              <a:rect r="r" b="b" t="t" l="l"/>
              <a:pathLst>
                <a:path h="382531" w="742778">
                  <a:moveTo>
                    <a:pt x="0" y="0"/>
                  </a:moveTo>
                  <a:lnTo>
                    <a:pt x="742778" y="0"/>
                  </a:lnTo>
                  <a:lnTo>
                    <a:pt x="742778" y="382531"/>
                  </a:lnTo>
                  <a:lnTo>
                    <a:pt x="0" y="38253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7" id="27"/>
            <p:cNvSpPr txBox="true"/>
            <p:nvPr/>
          </p:nvSpPr>
          <p:spPr>
            <a:xfrm rot="0">
              <a:off x="755594" y="1334394"/>
              <a:ext cx="520912" cy="185384"/>
            </a:xfrm>
            <a:prstGeom prst="rect">
              <a:avLst/>
            </a:prstGeom>
          </p:spPr>
          <p:txBody>
            <a:bodyPr anchor="t" rtlCol="false" tIns="0" lIns="0" bIns="0" rIns="0">
              <a:spAutoFit/>
            </a:bodyPr>
            <a:lstStyle/>
            <a:p>
              <a:pPr algn="ctr">
                <a:lnSpc>
                  <a:spcPts val="1091"/>
                </a:lnSpc>
              </a:pPr>
              <a:r>
                <a:rPr lang="en-US" sz="779" b="true">
                  <a:solidFill>
                    <a:srgbClr val="000000"/>
                  </a:solidFill>
                  <a:latin typeface="Arial Bold"/>
                  <a:ea typeface="Arial Bold"/>
                  <a:cs typeface="Arial Bold"/>
                  <a:sym typeface="Arial Bold"/>
                </a:rPr>
                <a:t>England</a:t>
              </a:r>
            </a:p>
          </p:txBody>
        </p:sp>
        <p:sp>
          <p:nvSpPr>
            <p:cNvPr name="TextBox 28" id="28"/>
            <p:cNvSpPr txBox="true"/>
            <p:nvPr/>
          </p:nvSpPr>
          <p:spPr>
            <a:xfrm rot="0">
              <a:off x="4880436" y="1412799"/>
              <a:ext cx="557625" cy="185384"/>
            </a:xfrm>
            <a:prstGeom prst="rect">
              <a:avLst/>
            </a:prstGeom>
          </p:spPr>
          <p:txBody>
            <a:bodyPr anchor="t" rtlCol="false" tIns="0" lIns="0" bIns="0" rIns="0">
              <a:spAutoFit/>
            </a:bodyPr>
            <a:lstStyle/>
            <a:p>
              <a:pPr algn="ctr">
                <a:lnSpc>
                  <a:spcPts val="1091"/>
                </a:lnSpc>
              </a:pPr>
              <a:r>
                <a:rPr lang="en-US" sz="779" b="true">
                  <a:solidFill>
                    <a:srgbClr val="000000"/>
                  </a:solidFill>
                  <a:latin typeface="Arial Bold"/>
                  <a:ea typeface="Arial Bold"/>
                  <a:cs typeface="Arial Bold"/>
                  <a:sym typeface="Arial Bold"/>
                </a:rPr>
                <a:t>Scotland</a:t>
              </a:r>
            </a:p>
          </p:txBody>
        </p:sp>
        <p:sp>
          <p:nvSpPr>
            <p:cNvPr name="TextBox 29" id="29"/>
            <p:cNvSpPr txBox="true"/>
            <p:nvPr/>
          </p:nvSpPr>
          <p:spPr>
            <a:xfrm rot="0">
              <a:off x="2277072" y="3317705"/>
              <a:ext cx="1636278" cy="185384"/>
            </a:xfrm>
            <a:prstGeom prst="rect">
              <a:avLst/>
            </a:prstGeom>
          </p:spPr>
          <p:txBody>
            <a:bodyPr anchor="t" rtlCol="false" tIns="0" lIns="0" bIns="0" rIns="0">
              <a:spAutoFit/>
            </a:bodyPr>
            <a:lstStyle/>
            <a:p>
              <a:pPr algn="ctr">
                <a:lnSpc>
                  <a:spcPts val="1091"/>
                </a:lnSpc>
              </a:pPr>
              <a:r>
                <a:rPr lang="en-US" sz="779" b="true">
                  <a:solidFill>
                    <a:srgbClr val="000000"/>
                  </a:solidFill>
                  <a:latin typeface="Arial Bold"/>
                  <a:ea typeface="Arial Bold"/>
                  <a:cs typeface="Arial Bold"/>
                  <a:sym typeface="Arial Bold"/>
                </a:rPr>
                <a:t>Original Union Flag (1606)</a:t>
              </a:r>
            </a:p>
          </p:txBody>
        </p:sp>
        <p:sp>
          <p:nvSpPr>
            <p:cNvPr name="TextBox 30" id="30"/>
            <p:cNvSpPr txBox="true"/>
            <p:nvPr/>
          </p:nvSpPr>
          <p:spPr>
            <a:xfrm rot="0">
              <a:off x="6501383" y="4246930"/>
              <a:ext cx="1636278" cy="185384"/>
            </a:xfrm>
            <a:prstGeom prst="rect">
              <a:avLst/>
            </a:prstGeom>
          </p:spPr>
          <p:txBody>
            <a:bodyPr anchor="t" rtlCol="false" tIns="0" lIns="0" bIns="0" rIns="0">
              <a:spAutoFit/>
            </a:bodyPr>
            <a:lstStyle/>
            <a:p>
              <a:pPr algn="ctr">
                <a:lnSpc>
                  <a:spcPts val="1091"/>
                </a:lnSpc>
              </a:pPr>
              <a:r>
                <a:rPr lang="en-US" sz="779" b="true">
                  <a:solidFill>
                    <a:srgbClr val="000000"/>
                  </a:solidFill>
                  <a:latin typeface="Arial Bold"/>
                  <a:ea typeface="Arial Bold"/>
                  <a:cs typeface="Arial Bold"/>
                  <a:sym typeface="Arial Bold"/>
                </a:rPr>
                <a:t>Current Union Jack (1801)</a:t>
              </a:r>
            </a:p>
          </p:txBody>
        </p:sp>
        <p:sp>
          <p:nvSpPr>
            <p:cNvPr name="TextBox 31" id="31"/>
            <p:cNvSpPr txBox="true"/>
            <p:nvPr/>
          </p:nvSpPr>
          <p:spPr>
            <a:xfrm rot="0">
              <a:off x="7103033" y="3317705"/>
              <a:ext cx="432978" cy="185384"/>
            </a:xfrm>
            <a:prstGeom prst="rect">
              <a:avLst/>
            </a:prstGeom>
          </p:spPr>
          <p:txBody>
            <a:bodyPr anchor="t" rtlCol="false" tIns="0" lIns="0" bIns="0" rIns="0">
              <a:spAutoFit/>
            </a:bodyPr>
            <a:lstStyle/>
            <a:p>
              <a:pPr algn="ctr">
                <a:lnSpc>
                  <a:spcPts val="1091"/>
                </a:lnSpc>
              </a:pPr>
              <a:r>
                <a:rPr lang="en-US" sz="779" b="true">
                  <a:solidFill>
                    <a:srgbClr val="000000"/>
                  </a:solidFill>
                  <a:latin typeface="Arial Bold"/>
                  <a:ea typeface="Arial Bold"/>
                  <a:cs typeface="Arial Bold"/>
                  <a:sym typeface="Arial Bold"/>
                </a:rPr>
                <a:t>Ireland</a:t>
              </a:r>
            </a:p>
          </p:txBody>
        </p:sp>
      </p:grpSp>
      <p:sp>
        <p:nvSpPr>
          <p:cNvPr name="TextBox 32" id="32"/>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15"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16"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17" tooltip="https://educate.ie/"/>
              </a:rPr>
              <a:t>educate.ie</a:t>
            </a:r>
            <a:r>
              <a:rPr lang="en-US" sz="1800">
                <a:solidFill>
                  <a:srgbClr val="000000"/>
                </a:solidFill>
                <a:latin typeface="Arial"/>
                <a:ea typeface="Arial"/>
                <a:cs typeface="Arial"/>
                <a:sym typeface="Arial"/>
              </a:rPr>
              <a:t>)</a:t>
            </a:r>
          </a:p>
        </p:txBody>
      </p:sp>
      <p:grpSp>
        <p:nvGrpSpPr>
          <p:cNvPr name="Group 33" id="33"/>
          <p:cNvGrpSpPr/>
          <p:nvPr/>
        </p:nvGrpSpPr>
        <p:grpSpPr>
          <a:xfrm rot="0">
            <a:off x="11383909" y="9756776"/>
            <a:ext cx="5555351" cy="530224"/>
            <a:chOff x="0" y="0"/>
            <a:chExt cx="7407135" cy="706965"/>
          </a:xfrm>
        </p:grpSpPr>
        <p:sp>
          <p:nvSpPr>
            <p:cNvPr name="Freeform 34" id="3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35" id="3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36" id="3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37" id="3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8" id="3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TextBox 39" id="3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Irish Republicanism</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Despite the failed rebellion, Tone’s dream of an </a:t>
            </a:r>
            <a:r>
              <a:rPr lang="en-US" sz="3000" b="true">
                <a:solidFill>
                  <a:srgbClr val="000000"/>
                </a:solidFill>
                <a:latin typeface="Arial Bold"/>
                <a:ea typeface="Arial Bold"/>
                <a:cs typeface="Arial Bold"/>
                <a:sym typeface="Arial Bold"/>
              </a:rPr>
              <a:t>independent Irish republic</a:t>
            </a:r>
            <a:r>
              <a:rPr lang="en-US" sz="3000">
                <a:solidFill>
                  <a:srgbClr val="000000"/>
                </a:solidFill>
                <a:latin typeface="Arial"/>
                <a:ea typeface="Arial"/>
                <a:cs typeface="Arial"/>
                <a:sym typeface="Arial"/>
              </a:rPr>
              <a:t> based on equality between Catholics and Protestants would inspire many over the next 200 years. Tone became known as the “</a:t>
            </a:r>
            <a:r>
              <a:rPr lang="en-US" sz="3000" b="true">
                <a:solidFill>
                  <a:srgbClr val="000000"/>
                </a:solidFill>
                <a:latin typeface="Arial Bold"/>
                <a:ea typeface="Arial Bold"/>
                <a:cs typeface="Arial Bold"/>
                <a:sym typeface="Arial Bold"/>
              </a:rPr>
              <a:t>Father of Irish Republicanism</a:t>
            </a:r>
            <a:r>
              <a:rPr lang="en-US" sz="3000">
                <a:solidFill>
                  <a:srgbClr val="000000"/>
                </a:solidFill>
                <a:latin typeface="Arial"/>
                <a:ea typeface="Arial"/>
                <a:cs typeface="Arial"/>
                <a:sym typeface="Arial"/>
              </a:rPr>
              <a:t>” and his ideas inspired: </a:t>
            </a:r>
            <a:r>
              <a:rPr lang="en-US" sz="3000" b="true">
                <a:solidFill>
                  <a:srgbClr val="000000"/>
                </a:solidFill>
                <a:latin typeface="Arial Bold"/>
                <a:ea typeface="Arial Bold"/>
                <a:cs typeface="Arial Bold"/>
                <a:sym typeface="Arial Bold"/>
              </a:rPr>
              <a:t>Robert Emmet in 1803</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The Young Irelanders in 1848</a:t>
            </a:r>
            <a:r>
              <a:rPr lang="en-US" sz="3000">
                <a:solidFill>
                  <a:srgbClr val="000000"/>
                </a:solidFill>
                <a:latin typeface="Arial"/>
                <a:ea typeface="Arial"/>
                <a:cs typeface="Arial"/>
                <a:sym typeface="Arial"/>
              </a:rPr>
              <a:t> (‘Year of Revolutions’ throughout Europe), and the </a:t>
            </a:r>
            <a:r>
              <a:rPr lang="en-US" sz="3000" b="true">
                <a:solidFill>
                  <a:srgbClr val="000000"/>
                </a:solidFill>
                <a:latin typeface="Arial Bold"/>
                <a:ea typeface="Arial Bold"/>
                <a:cs typeface="Arial Bold"/>
                <a:sym typeface="Arial Bold"/>
              </a:rPr>
              <a:t>Fenians in 1867</a:t>
            </a:r>
            <a:r>
              <a:rPr lang="en-US" sz="3000">
                <a:solidFill>
                  <a:srgbClr val="000000"/>
                </a:solidFill>
                <a:latin typeface="Arial"/>
                <a:ea typeface="Arial"/>
                <a:cs typeface="Arial"/>
                <a:sym typeface="Arial"/>
              </a:rPr>
              <a:t>, as well as the leaders of the </a:t>
            </a:r>
            <a:r>
              <a:rPr lang="en-US" sz="3000" b="true">
                <a:solidFill>
                  <a:srgbClr val="000000"/>
                </a:solidFill>
                <a:latin typeface="Arial Bold"/>
                <a:ea typeface="Arial Bold"/>
                <a:cs typeface="Arial Bold"/>
                <a:sym typeface="Arial Bold"/>
              </a:rPr>
              <a:t>Easter Rising in 1916</a:t>
            </a:r>
            <a:r>
              <a:rPr lang="en-US" sz="3000">
                <a:solidFill>
                  <a:srgbClr val="000000"/>
                </a:solidFill>
                <a:latin typeface="Arial"/>
                <a:ea typeface="Arial"/>
                <a:cs typeface="Arial"/>
                <a:sym typeface="Arial"/>
              </a:rPr>
              <a:t>.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Freeform 10" id="10"/>
          <p:cNvSpPr/>
          <p:nvPr/>
        </p:nvSpPr>
        <p:spPr>
          <a:xfrm flipH="false" flipV="false" rot="0">
            <a:off x="5904327" y="4862655"/>
            <a:ext cx="6479347" cy="4862655"/>
          </a:xfrm>
          <a:custGeom>
            <a:avLst/>
            <a:gdLst/>
            <a:ahLst/>
            <a:cxnLst/>
            <a:rect r="r" b="b" t="t" l="l"/>
            <a:pathLst>
              <a:path h="4862655" w="6479347">
                <a:moveTo>
                  <a:pt x="0" y="0"/>
                </a:moveTo>
                <a:lnTo>
                  <a:pt x="6479346" y="0"/>
                </a:lnTo>
                <a:lnTo>
                  <a:pt x="6479346" y="4862656"/>
                </a:lnTo>
                <a:lnTo>
                  <a:pt x="0" y="4862656"/>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165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is sectarianism?</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1798 Rebellion lead to sectarian divisions in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Act of Union?</a:t>
            </a:r>
          </a:p>
          <a:p>
            <a:pPr algn="l" marL="539749" indent="-269875" lvl="1">
              <a:lnSpc>
                <a:spcPts val="3499"/>
              </a:lnSpc>
              <a:buAutoNum type="arabicPeriod" startAt="1"/>
            </a:pPr>
            <a:r>
              <a:rPr lang="en-US" sz="2499">
                <a:solidFill>
                  <a:srgbClr val="0DA33B"/>
                </a:solidFill>
                <a:latin typeface="Arial"/>
                <a:ea typeface="Arial"/>
                <a:cs typeface="Arial"/>
                <a:sym typeface="Arial"/>
              </a:rPr>
              <a:t>W</a:t>
            </a:r>
            <a:r>
              <a:rPr lang="en-US" sz="2499">
                <a:solidFill>
                  <a:srgbClr val="0DA33B"/>
                </a:solidFill>
                <a:latin typeface="Arial"/>
                <a:ea typeface="Arial"/>
                <a:cs typeface="Arial"/>
                <a:sym typeface="Arial"/>
              </a:rPr>
              <a:t>hy did the British government want the Act of Union?</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Act of Union affect Dublin?</a:t>
            </a:r>
          </a:p>
          <a:p>
            <a:pPr algn="l" marL="539749" indent="-269875" lvl="1">
              <a:lnSpc>
                <a:spcPts val="3499"/>
              </a:lnSpc>
              <a:buAutoNum type="arabicPeriod" startAt="1"/>
            </a:pPr>
            <a:r>
              <a:rPr lang="en-US" sz="2499">
                <a:solidFill>
                  <a:srgbClr val="0DA33B"/>
                </a:solidFill>
                <a:latin typeface="Arial"/>
                <a:ea typeface="Arial"/>
                <a:cs typeface="Arial"/>
                <a:sym typeface="Arial"/>
              </a:rPr>
              <a:t>What impact did Tone have on Irish history?</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165 (Artefact, 2nd Edition)</a:t>
            </a:r>
          </a:p>
        </p:txBody>
      </p:sp>
      <p:sp>
        <p:nvSpPr>
          <p:cNvPr name="TextBox 8" id="8"/>
          <p:cNvSpPr txBox="true"/>
          <p:nvPr/>
        </p:nvSpPr>
        <p:spPr>
          <a:xfrm rot="0">
            <a:off x="1028700" y="2149474"/>
            <a:ext cx="15609955" cy="39751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FF914D"/>
                </a:solidFill>
                <a:latin typeface="Arial"/>
                <a:ea typeface="Arial"/>
                <a:cs typeface="Arial"/>
                <a:sym typeface="Arial"/>
              </a:rPr>
              <a:t>Sectarianism: conflict and hatred based on a religious divide.</a:t>
            </a:r>
          </a:p>
          <a:p>
            <a:pPr algn="l" marL="539749" indent="-269875" lvl="1">
              <a:lnSpc>
                <a:spcPts val="3499"/>
              </a:lnSpc>
              <a:buAutoNum type="arabicPeriod" startAt="1"/>
            </a:pPr>
            <a:r>
              <a:rPr lang="en-US" sz="2499">
                <a:solidFill>
                  <a:srgbClr val="5271FF"/>
                </a:solidFill>
                <a:latin typeface="Arial"/>
                <a:ea typeface="Arial"/>
                <a:cs typeface="Arial"/>
                <a:sym typeface="Arial"/>
              </a:rPr>
              <a:t>The atrocities in Wexford fed fears that Catholics were plotting to take over the country and oppress Protestants.</a:t>
            </a:r>
          </a:p>
          <a:p>
            <a:pPr algn="l" marL="539749" indent="-269875" lvl="1">
              <a:lnSpc>
                <a:spcPts val="3499"/>
              </a:lnSpc>
              <a:buAutoNum type="arabicPeriod" startAt="1"/>
            </a:pPr>
            <a:r>
              <a:rPr lang="en-US" sz="2499">
                <a:solidFill>
                  <a:srgbClr val="0DA33B"/>
                </a:solidFill>
                <a:latin typeface="Arial"/>
                <a:ea typeface="Arial"/>
                <a:cs typeface="Arial"/>
                <a:sym typeface="Arial"/>
              </a:rPr>
              <a:t>The Act of Union abolished the Irish parliament and meant that Irish MPs would sit in Westminster instead.</a:t>
            </a:r>
          </a:p>
          <a:p>
            <a:pPr algn="l" marL="539749" indent="-269875" lvl="1">
              <a:lnSpc>
                <a:spcPts val="3499"/>
              </a:lnSpc>
              <a:buAutoNum type="arabicPeriod" startAt="1"/>
            </a:pPr>
            <a:r>
              <a:rPr lang="en-US" sz="2499">
                <a:solidFill>
                  <a:srgbClr val="8D00D8"/>
                </a:solidFill>
                <a:latin typeface="Arial"/>
                <a:ea typeface="Arial"/>
                <a:cs typeface="Arial"/>
                <a:sym typeface="Arial"/>
              </a:rPr>
              <a:t>The British wanted greater control over Ireland to ensure that there would be no future rebellions.</a:t>
            </a:r>
          </a:p>
          <a:p>
            <a:pPr algn="l" marL="539749" indent="-269875" lvl="1">
              <a:lnSpc>
                <a:spcPts val="3499"/>
              </a:lnSpc>
              <a:buAutoNum type="arabicPeriod" startAt="1"/>
            </a:pPr>
            <a:r>
              <a:rPr lang="en-US" sz="2499">
                <a:solidFill>
                  <a:srgbClr val="D21311"/>
                </a:solidFill>
                <a:latin typeface="Arial"/>
                <a:ea typeface="Arial"/>
                <a:cs typeface="Arial"/>
                <a:sym typeface="Arial"/>
              </a:rPr>
              <a:t>Dublin went into a decline as many of its wealthy citizens relocated to London and much of its trade shifted to Belfast.</a:t>
            </a:r>
          </a:p>
          <a:p>
            <a:pPr algn="l" marL="539749" indent="-269875" lvl="1">
              <a:lnSpc>
                <a:spcPts val="3499"/>
              </a:lnSpc>
              <a:buAutoNum type="arabicPeriod" startAt="1"/>
            </a:pPr>
            <a:r>
              <a:rPr lang="en-US" sz="2499">
                <a:solidFill>
                  <a:srgbClr val="1457BE"/>
                </a:solidFill>
                <a:latin typeface="Arial"/>
                <a:ea typeface="Arial"/>
                <a:cs typeface="Arial"/>
                <a:sym typeface="Arial"/>
              </a:rPr>
              <a:t>Wolfe Tone was the founder of the physical force republican tradition, which believed that force would be necessary to win an independent Irish republic from Britain.</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b="true" sz="8999" spc="404">
                <a:solidFill>
                  <a:srgbClr val="0DA33B"/>
                </a:solidFill>
                <a:latin typeface="Arial Bold"/>
                <a:ea typeface="Arial Bold"/>
                <a:cs typeface="Arial Bold"/>
                <a:sym typeface="Arial Bold"/>
              </a:rPr>
              <a:t>14.6: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14.6: summary</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14</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1798</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b="true" sz="6000" spc="270">
                <a:solidFill>
                  <a:srgbClr val="0DA33B"/>
                </a:solidFill>
                <a:latin typeface="Arial Bold"/>
                <a:ea typeface="Arial Bold"/>
                <a:cs typeface="Arial Bold"/>
                <a:sym typeface="Arial Bold"/>
              </a:rPr>
              <a:t>14.1: THE CAUSES OF THE 1798 REBELLION</a:t>
            </a:r>
          </a:p>
        </p:txBody>
      </p:sp>
      <p:sp>
        <p:nvSpPr>
          <p:cNvPr name="TextBox 4" id="4"/>
          <p:cNvSpPr txBox="true"/>
          <p:nvPr/>
        </p:nvSpPr>
        <p:spPr>
          <a:xfrm rot="0">
            <a:off x="0" y="3962710"/>
            <a:ext cx="18288000" cy="885825"/>
          </a:xfrm>
          <a:prstGeom prst="rect">
            <a:avLst/>
          </a:prstGeom>
        </p:spPr>
        <p:txBody>
          <a:bodyPr anchor="t" rtlCol="false" tIns="0" lIns="0" bIns="0" rIns="0">
            <a:spAutoFit/>
          </a:bodyPr>
          <a:lstStyle/>
          <a:p>
            <a:pPr algn="ctr">
              <a:lnSpc>
                <a:spcPts val="6899"/>
              </a:lnSpc>
            </a:pPr>
            <a:r>
              <a:rPr lang="en-US" sz="5999" spc="1799">
                <a:solidFill>
                  <a:srgbClr val="FFFFFF"/>
                </a:solidFill>
                <a:latin typeface="Daydream"/>
                <a:ea typeface="Daydream"/>
                <a:cs typeface="Daydream"/>
                <a:sym typeface="Daydream"/>
              </a:rPr>
              <a:t>14.1: the causes of the 1798 rebellion</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14</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1798</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007553" y="2530866"/>
          <a:ext cx="15588807" cy="2085975"/>
        </p:xfrm>
        <a:graphic>
          <a:graphicData uri="http://schemas.openxmlformats.org/drawingml/2006/table">
            <a:tbl>
              <a:tblPr/>
              <a:tblGrid>
                <a:gridCol w="7783804"/>
                <a:gridCol w="7805003"/>
              </a:tblGrid>
              <a:tr h="417195">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Long-term Casues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Short-Term Causes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417195">
                <a:tc>
                  <a:txBody>
                    <a:bodyPr anchor="t" rtlCol="false"/>
                    <a:lstStyle/>
                    <a:p>
                      <a:pPr algn="ctr">
                        <a:lnSpc>
                          <a:spcPts val="2800"/>
                        </a:lnSpc>
                        <a:defRPr/>
                      </a:pPr>
                      <a:r>
                        <a:rPr lang="en-US" sz="2000">
                          <a:solidFill>
                            <a:srgbClr val="000000"/>
                          </a:solidFill>
                          <a:latin typeface="Arial"/>
                          <a:ea typeface="Arial"/>
                          <a:cs typeface="Arial"/>
                          <a:sym typeface="Arial"/>
                        </a:rPr>
                        <a:t>The Protestant (Anglican) Ascendancy</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The United Irishmen</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17195">
                <a:tc>
                  <a:txBody>
                    <a:bodyPr anchor="t" rtlCol="false"/>
                    <a:lstStyle/>
                    <a:p>
                      <a:pPr algn="ctr">
                        <a:lnSpc>
                          <a:spcPts val="2800"/>
                        </a:lnSpc>
                        <a:defRPr/>
                      </a:pPr>
                      <a:r>
                        <a:rPr lang="en-US" sz="2000">
                          <a:solidFill>
                            <a:srgbClr val="000000"/>
                          </a:solidFill>
                          <a:latin typeface="Arial"/>
                          <a:ea typeface="Arial"/>
                          <a:cs typeface="Arial"/>
                          <a:sym typeface="Arial"/>
                        </a:rPr>
                        <a:t>Discrimination against Catholics and Presbyterians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War between Britain and revolutionary France</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17195">
                <a:tc>
                  <a:txBody>
                    <a:bodyPr anchor="t" rtlCol="false"/>
                    <a:lstStyle/>
                    <a:p>
                      <a:pPr algn="ctr">
                        <a:lnSpc>
                          <a:spcPts val="2800"/>
                        </a:lnSpc>
                        <a:defRPr/>
                      </a:pPr>
                      <a:r>
                        <a:rPr lang="en-US" sz="2000">
                          <a:solidFill>
                            <a:srgbClr val="000000"/>
                          </a:solidFill>
                          <a:latin typeface="Arial"/>
                          <a:ea typeface="Arial"/>
                          <a:cs typeface="Arial"/>
                          <a:sym typeface="Arial"/>
                        </a:rPr>
                        <a:t>The influence of the American and French Revolutions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Failed invasion at Bantry Bay</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17195">
                <a:tc>
                  <a:txBody>
                    <a:bodyPr anchor="t" rtlCol="false"/>
                    <a:lstStyle/>
                    <a:p>
                      <a:pPr algn="ctr">
                        <a:lnSpc>
                          <a:spcPts val="2800"/>
                        </a:lnSpc>
                        <a:defRPr/>
                      </a:pP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The repression after Bantry Bay</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3" id="3"/>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In this chapter, we have learned that...</a:t>
            </a:r>
          </a:p>
        </p:txBody>
      </p:sp>
      <p:sp>
        <p:nvSpPr>
          <p:cNvPr name="TextBox 4" id="4"/>
          <p:cNvSpPr txBox="true"/>
          <p:nvPr/>
        </p:nvSpPr>
        <p:spPr>
          <a:xfrm rot="0">
            <a:off x="1007553" y="1911346"/>
            <a:ext cx="15609955" cy="4794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causes of the 1798 Rebellion can be divided into long term and short term causes: </a:t>
            </a:r>
          </a:p>
        </p:txBody>
      </p:sp>
      <p:sp>
        <p:nvSpPr>
          <p:cNvPr name="TextBox 5" id="5"/>
          <p:cNvSpPr txBox="true"/>
          <p:nvPr/>
        </p:nvSpPr>
        <p:spPr>
          <a:xfrm rot="0">
            <a:off x="986405" y="4512066"/>
            <a:ext cx="15609955" cy="44227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The rebellion was a military disaster. </a:t>
            </a:r>
            <a:r>
              <a:rPr lang="en-US" sz="2500">
                <a:solidFill>
                  <a:srgbClr val="000000"/>
                </a:solidFill>
                <a:latin typeface="Arial"/>
                <a:ea typeface="Arial"/>
                <a:cs typeface="Arial"/>
                <a:sym typeface="Arial"/>
              </a:rPr>
              <a:t>The rebels failed to take Dublin or even stop the mail coaches. The government quickly crushed the rebels in battle in Meath, Carlow, Antrim and Down.</a:t>
            </a:r>
          </a:p>
          <a:p>
            <a:pPr algn="l" marL="539754" indent="-269877" lvl="1">
              <a:lnSpc>
                <a:spcPts val="3500"/>
              </a:lnSpc>
              <a:buFont typeface="Arial"/>
              <a:buChar char="•"/>
            </a:pPr>
            <a:r>
              <a:rPr lang="en-US" sz="2500">
                <a:solidFill>
                  <a:srgbClr val="000000"/>
                </a:solidFill>
                <a:latin typeface="Arial"/>
                <a:ea typeface="Arial"/>
                <a:cs typeface="Arial"/>
                <a:sym typeface="Arial"/>
              </a:rPr>
              <a:t>The rebels in Wexford had more success initially, when they seized Enniscorthy and Wexford town. They were defeated at Vinegar Hill – but not before they had slaughtered hundreds of Protestants. French help arrived after the Rebellion was already over. </a:t>
            </a:r>
          </a:p>
          <a:p>
            <a:pPr algn="l" marL="539754" indent="-269877" lvl="1">
              <a:lnSpc>
                <a:spcPts val="3500"/>
              </a:lnSpc>
              <a:buFont typeface="Arial"/>
              <a:buChar char="•"/>
            </a:pPr>
            <a:r>
              <a:rPr lang="en-US" sz="2500">
                <a:solidFill>
                  <a:srgbClr val="000000"/>
                </a:solidFill>
                <a:latin typeface="Arial"/>
                <a:ea typeface="Arial"/>
                <a:cs typeface="Arial"/>
                <a:sym typeface="Arial"/>
              </a:rPr>
              <a:t>The United Irishmen had fought for an independent Irish republic which would unite Catholics and Protestants. Their defeat actually saw the end of the Irish parliament and worsened religious divisions on the island. </a:t>
            </a:r>
          </a:p>
          <a:p>
            <a:pPr algn="l" marL="539754" indent="-269877" lvl="1">
              <a:lnSpc>
                <a:spcPts val="3500"/>
              </a:lnSpc>
              <a:buFont typeface="Arial"/>
              <a:buChar char="•"/>
            </a:pPr>
            <a:r>
              <a:rPr lang="en-US" sz="2500">
                <a:solidFill>
                  <a:srgbClr val="000000"/>
                </a:solidFill>
                <a:latin typeface="Arial"/>
                <a:ea typeface="Arial"/>
                <a:cs typeface="Arial"/>
                <a:sym typeface="Arial"/>
              </a:rPr>
              <a:t>The ideas of Tone inspire later generations to fight for the same cause until Irish independence was finally achieved in 1921. </a:t>
            </a:r>
          </a:p>
        </p:txBody>
      </p:sp>
      <p:grpSp>
        <p:nvGrpSpPr>
          <p:cNvPr name="Group 6" id="6"/>
          <p:cNvGrpSpPr/>
          <p:nvPr/>
        </p:nvGrpSpPr>
        <p:grpSpPr>
          <a:xfrm rot="0">
            <a:off x="0" y="0"/>
            <a:ext cx="685800" cy="10287000"/>
            <a:chOff x="0" y="0"/>
            <a:chExt cx="914400" cy="13716000"/>
          </a:xfrm>
        </p:grpSpPr>
        <p:sp>
          <p:nvSpPr>
            <p:cNvPr name="Freeform 7" id="7"/>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grpSp>
        <p:nvGrpSpPr>
          <p:cNvPr name="Group 9" id="9"/>
          <p:cNvGrpSpPr/>
          <p:nvPr/>
        </p:nvGrpSpPr>
        <p:grpSpPr>
          <a:xfrm rot="0">
            <a:off x="16939260" y="0"/>
            <a:ext cx="1371600" cy="10287000"/>
            <a:chOff x="0" y="0"/>
            <a:chExt cx="1828800" cy="13716000"/>
          </a:xfrm>
        </p:grpSpPr>
        <p:sp>
          <p:nvSpPr>
            <p:cNvPr name="Freeform 10" id="10"/>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11" id="11"/>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Reflecting on... the 1798 Rebellion</a:t>
            </a:r>
          </a:p>
        </p:txBody>
      </p:sp>
      <p:sp>
        <p:nvSpPr>
          <p:cNvPr name="TextBox 7" id="7"/>
          <p:cNvSpPr txBox="true"/>
          <p:nvPr/>
        </p:nvSpPr>
        <p:spPr>
          <a:xfrm rot="0">
            <a:off x="1028700" y="2130424"/>
            <a:ext cx="15609955" cy="265747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The 1798 Rebellion had profound consequences for Ireland. It opened the door to the use of violence to achieve political ends and forged a link between the cause of Irish freedom and violent revolution. It is a bitter irony that the sectarianism that has plagued the island for over 200 years found much of its origins in a rebellion by a group created to overcome those very differences.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004716"/>
                </a:solidFill>
                <a:latin typeface="Arial Bold"/>
                <a:ea typeface="Arial Bold"/>
                <a:cs typeface="Arial Bold"/>
                <a:sym typeface="Arial Bold"/>
              </a:rPr>
              <a:t>SEC Examination Questions</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TextBox 9" id="9"/>
          <p:cNvSpPr txBox="true"/>
          <p:nvPr/>
        </p:nvSpPr>
        <p:spPr>
          <a:xfrm rot="0">
            <a:off x="1028700" y="1663695"/>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2022 SEC Q4</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Fourteen: The 1798 Irish Rebellion</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Fourteen: The 1798 Irish Rebellion</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sp>
        <p:nvSpPr>
          <p:cNvPr name="TextBox 9" id="9"/>
          <p:cNvSpPr txBox="true"/>
          <p:nvPr/>
        </p:nvSpPr>
        <p:spPr>
          <a:xfrm rot="0">
            <a:off x="1028700" y="267363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Vinegar Hill Battlefield, Enniscorthy, County Wexford</a:t>
            </a:r>
          </a:p>
          <a:p>
            <a:pPr algn="l">
              <a:lnSpc>
                <a:spcPts val="3500"/>
              </a:lnSpc>
            </a:pPr>
            <a:r>
              <a:rPr lang="en-US" sz="2500">
                <a:solidFill>
                  <a:srgbClr val="000000"/>
                </a:solidFill>
                <a:latin typeface="Arial"/>
                <a:ea typeface="Arial"/>
                <a:cs typeface="Arial"/>
                <a:sym typeface="Arial"/>
              </a:rPr>
              <a:t>Humbert Monument, Castlebar, County Mayo</a:t>
            </a:r>
          </a:p>
          <a:p>
            <a:pPr algn="l">
              <a:lnSpc>
                <a:spcPts val="3500"/>
              </a:lnSpc>
            </a:pPr>
            <a:r>
              <a:rPr lang="en-US" sz="2500">
                <a:solidFill>
                  <a:srgbClr val="000000"/>
                </a:solidFill>
                <a:latin typeface="Arial"/>
                <a:ea typeface="Arial"/>
                <a:cs typeface="Arial"/>
                <a:sym typeface="Arial"/>
              </a:rPr>
              <a:t>The Old Courthouse, Antrim, County Antrim</a:t>
            </a:r>
          </a:p>
          <a:p>
            <a:pPr algn="l">
              <a:lnSpc>
                <a:spcPts val="3500"/>
              </a:lnSpc>
            </a:pPr>
            <a:r>
              <a:rPr lang="en-US" sz="2500">
                <a:solidFill>
                  <a:srgbClr val="000000"/>
                </a:solidFill>
                <a:latin typeface="Arial"/>
                <a:ea typeface="Arial"/>
                <a:cs typeface="Arial"/>
                <a:sym typeface="Arial"/>
              </a:rPr>
              <a:t>Arklow Maritime Museum, Arklow, County Wicklow</a:t>
            </a:r>
          </a:p>
          <a:p>
            <a:pPr algn="l">
              <a:lnSpc>
                <a:spcPts val="3500"/>
              </a:lnSpc>
            </a:pPr>
            <a:r>
              <a:rPr lang="en-US" sz="2500">
                <a:solidFill>
                  <a:srgbClr val="000000"/>
                </a:solidFill>
                <a:latin typeface="Arial"/>
                <a:ea typeface="Arial"/>
                <a:cs typeface="Arial"/>
                <a:sym typeface="Arial"/>
              </a:rPr>
              <a:t>Sean MacDiarmada Homestead, Kiltyclogher, County Leitrim</a:t>
            </a:r>
          </a:p>
          <a:p>
            <a:pPr algn="l">
              <a:lnSpc>
                <a:spcPts val="3500"/>
              </a:lnSpc>
            </a:pPr>
          </a:p>
        </p:txBody>
      </p:sp>
      <p:sp>
        <p:nvSpPr>
          <p:cNvPr name="TextBox 10" id="10"/>
          <p:cNvSpPr txBox="true"/>
          <p:nvPr/>
        </p:nvSpPr>
        <p:spPr>
          <a:xfrm rot="0">
            <a:off x="8833677" y="2673636"/>
            <a:ext cx="7804977"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Theobald Wolfe Tone</a:t>
            </a:r>
          </a:p>
          <a:p>
            <a:pPr algn="l">
              <a:lnSpc>
                <a:spcPts val="3500"/>
              </a:lnSpc>
            </a:pPr>
            <a:r>
              <a:rPr lang="en-US" sz="2500">
                <a:solidFill>
                  <a:srgbClr val="000000"/>
                </a:solidFill>
                <a:latin typeface="Arial"/>
                <a:ea typeface="Arial"/>
                <a:cs typeface="Arial"/>
                <a:sym typeface="Arial"/>
              </a:rPr>
              <a:t>Father John Murphy</a:t>
            </a:r>
          </a:p>
          <a:p>
            <a:pPr algn="l">
              <a:lnSpc>
                <a:spcPts val="3500"/>
              </a:lnSpc>
            </a:pPr>
            <a:r>
              <a:rPr lang="en-US" sz="2500">
                <a:solidFill>
                  <a:srgbClr val="000000"/>
                </a:solidFill>
                <a:latin typeface="Arial"/>
                <a:ea typeface="Arial"/>
                <a:cs typeface="Arial"/>
                <a:sym typeface="Arial"/>
              </a:rPr>
              <a:t>Henry Joy McCracken</a:t>
            </a:r>
          </a:p>
          <a:p>
            <a:pPr algn="l">
              <a:lnSpc>
                <a:spcPts val="3500"/>
              </a:lnSpc>
            </a:pPr>
            <a:r>
              <a:rPr lang="en-US" sz="2500">
                <a:solidFill>
                  <a:srgbClr val="000000"/>
                </a:solidFill>
                <a:latin typeface="Arial"/>
                <a:ea typeface="Arial"/>
                <a:cs typeface="Arial"/>
                <a:sym typeface="Arial"/>
              </a:rPr>
              <a:t>Robert Emmet</a:t>
            </a:r>
          </a:p>
          <a:p>
            <a:pPr algn="l">
              <a:lnSpc>
                <a:spcPts val="3500"/>
              </a:lnSpc>
            </a:pPr>
            <a:r>
              <a:rPr lang="en-US" sz="2500">
                <a:solidFill>
                  <a:srgbClr val="000000"/>
                </a:solidFill>
                <a:latin typeface="Arial"/>
                <a:ea typeface="Arial"/>
                <a:cs typeface="Arial"/>
                <a:sym typeface="Arial"/>
              </a:rPr>
              <a:t>James Stephens</a:t>
            </a:r>
          </a:p>
          <a:p>
            <a:pPr algn="l">
              <a:lnSpc>
                <a:spcPts val="3500"/>
              </a:lnSpc>
            </a:pPr>
            <a:r>
              <a:rPr lang="en-US" sz="2500">
                <a:solidFill>
                  <a:srgbClr val="000000"/>
                </a:solidFill>
                <a:latin typeface="Arial"/>
                <a:ea typeface="Arial"/>
                <a:cs typeface="Arial"/>
                <a:sym typeface="Arial"/>
              </a:rPr>
              <a:t>Lord Edward Fitzgerald</a:t>
            </a:r>
          </a:p>
          <a:p>
            <a:pPr algn="l">
              <a:lnSpc>
                <a:spcPts val="3500"/>
              </a:lnSpc>
            </a:pPr>
            <a:r>
              <a:rPr lang="en-US" sz="2500">
                <a:solidFill>
                  <a:srgbClr val="000000"/>
                </a:solidFill>
                <a:latin typeface="Arial"/>
                <a:ea typeface="Arial"/>
                <a:cs typeface="Arial"/>
                <a:sym typeface="Arial"/>
              </a:rPr>
              <a:t>Bagenal Harvey</a:t>
            </a:r>
          </a:p>
          <a:p>
            <a:pPr algn="l">
              <a:lnSpc>
                <a:spcPts val="3500"/>
              </a:lnSpc>
            </a:pPr>
            <a:r>
              <a:rPr lang="en-US" sz="2500">
                <a:solidFill>
                  <a:srgbClr val="000000"/>
                </a:solidFill>
                <a:latin typeface="Arial"/>
                <a:ea typeface="Arial"/>
                <a:cs typeface="Arial"/>
                <a:sym typeface="Arial"/>
              </a:rPr>
              <a:t>Henry Munro</a:t>
            </a:r>
          </a:p>
          <a:p>
            <a:pPr algn="l">
              <a:lnSpc>
                <a:spcPts val="3500"/>
              </a:lnSpc>
            </a:pPr>
            <a:r>
              <a:rPr lang="en-US" sz="2500">
                <a:solidFill>
                  <a:srgbClr val="000000"/>
                </a:solidFill>
                <a:latin typeface="Arial"/>
                <a:ea typeface="Arial"/>
                <a:cs typeface="Arial"/>
                <a:sym typeface="Arial"/>
              </a:rPr>
              <a:t>William Smith O’Brien</a:t>
            </a:r>
          </a:p>
          <a:p>
            <a:pPr algn="l">
              <a:lnSpc>
                <a:spcPts val="3500"/>
              </a:lnSpc>
            </a:pPr>
            <a:r>
              <a:rPr lang="en-US" sz="2500">
                <a:solidFill>
                  <a:srgbClr val="000000"/>
                </a:solidFill>
                <a:latin typeface="Arial"/>
                <a:ea typeface="Arial"/>
                <a:cs typeface="Arial"/>
                <a:sym typeface="Arial"/>
              </a:rPr>
              <a:t>General Hoche</a:t>
            </a:r>
          </a:p>
          <a:p>
            <a:pPr algn="l">
              <a:lnSpc>
                <a:spcPts val="3500"/>
              </a:lnSpc>
            </a:pPr>
            <a:r>
              <a:rPr lang="en-US" sz="2500">
                <a:solidFill>
                  <a:srgbClr val="000000"/>
                </a:solidFill>
                <a:latin typeface="Arial"/>
                <a:ea typeface="Arial"/>
                <a:cs typeface="Arial"/>
                <a:sym typeface="Arial"/>
              </a:rPr>
              <a:t>General Humbert</a:t>
            </a:r>
          </a:p>
          <a:p>
            <a:pPr algn="l">
              <a:lnSpc>
                <a:spcPts val="3500"/>
              </a:lnSpc>
            </a:pPr>
            <a:r>
              <a:rPr lang="en-US" sz="2500">
                <a:solidFill>
                  <a:srgbClr val="000000"/>
                </a:solidFill>
                <a:latin typeface="Arial"/>
                <a:ea typeface="Arial"/>
                <a:cs typeface="Arial"/>
                <a:sym typeface="Arial"/>
              </a:rPr>
              <a:t>Michael Dwyer</a:t>
            </a:r>
          </a:p>
          <a:p>
            <a:pPr algn="l">
              <a:lnSpc>
                <a:spcPts val="3500"/>
              </a:lnSpc>
            </a:pPr>
            <a:r>
              <a:rPr lang="en-US" sz="2500">
                <a:solidFill>
                  <a:srgbClr val="000000"/>
                </a:solidFill>
                <a:latin typeface="Arial"/>
                <a:ea typeface="Arial"/>
                <a:cs typeface="Arial"/>
                <a:sym typeface="Arial"/>
              </a:rPr>
              <a:t>John Mitchel</a:t>
            </a:r>
          </a:p>
          <a:p>
            <a:pPr algn="l">
              <a:lnSpc>
                <a:spcPts val="3500"/>
              </a:lnSpc>
            </a:pPr>
            <a:r>
              <a:rPr lang="en-US" sz="2500">
                <a:solidFill>
                  <a:srgbClr val="000000"/>
                </a:solidFill>
                <a:latin typeface="Arial"/>
                <a:ea typeface="Arial"/>
                <a:cs typeface="Arial"/>
                <a:sym typeface="Arial"/>
              </a:rPr>
              <a:t>Thomas Francis Meagher</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Christian Denominations Recap</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We all know that Christianity is the belief in Christ as the Son of God. But why are there so many different “versions” of Christianity?</a:t>
            </a:r>
          </a:p>
          <a:p>
            <a:pPr algn="l">
              <a:lnSpc>
                <a:spcPts val="4200"/>
              </a:lnSpc>
            </a:pPr>
            <a:r>
              <a:rPr lang="en-US" sz="3000">
                <a:solidFill>
                  <a:srgbClr val="000000"/>
                </a:solidFill>
                <a:latin typeface="Arial"/>
                <a:ea typeface="Arial"/>
                <a:cs typeface="Arial"/>
                <a:sym typeface="Arial"/>
              </a:rPr>
              <a:t>Throughout the history of Christianity, leaders in the religion have disagreed at various times. One such time was the Reformation that we covered at the end of last year. These disagreements are called “schisms”. There are four major ones in the history of Christianity such as the </a:t>
            </a:r>
            <a:r>
              <a:rPr lang="en-US" sz="3000" b="true">
                <a:solidFill>
                  <a:srgbClr val="000000"/>
                </a:solidFill>
                <a:latin typeface="Arial Bold"/>
                <a:ea typeface="Arial Bold"/>
                <a:cs typeface="Arial Bold"/>
                <a:sym typeface="Arial Bold"/>
              </a:rPr>
              <a:t>Reformation in 1517 </a:t>
            </a:r>
            <a:r>
              <a:rPr lang="en-US" sz="3000">
                <a:solidFill>
                  <a:srgbClr val="000000"/>
                </a:solidFill>
                <a:latin typeface="Arial"/>
                <a:ea typeface="Arial"/>
                <a:cs typeface="Arial"/>
                <a:sym typeface="Arial"/>
              </a:rPr>
              <a:t>and the </a:t>
            </a:r>
            <a:r>
              <a:rPr lang="en-US" sz="3000" b="true">
                <a:solidFill>
                  <a:srgbClr val="000000"/>
                </a:solidFill>
                <a:latin typeface="Arial Bold"/>
                <a:ea typeface="Arial Bold"/>
                <a:cs typeface="Arial Bold"/>
                <a:sym typeface="Arial Bold"/>
              </a:rPr>
              <a:t>Great Schism in 1054</a:t>
            </a:r>
            <a:r>
              <a:rPr lang="en-US" sz="3000">
                <a:solidFill>
                  <a:srgbClr val="000000"/>
                </a:solidFill>
                <a:latin typeface="Arial"/>
                <a:ea typeface="Arial"/>
                <a:cs typeface="Arial"/>
                <a:sym typeface="Arial"/>
              </a:rPr>
              <a:t> [</a:t>
            </a:r>
            <a:r>
              <a:rPr lang="en-US" sz="3000" i="true">
                <a:solidFill>
                  <a:srgbClr val="000000"/>
                </a:solidFill>
                <a:latin typeface="Arial Italics"/>
                <a:ea typeface="Arial Italics"/>
                <a:cs typeface="Arial Italics"/>
                <a:sym typeface="Arial Italics"/>
              </a:rPr>
              <a:t>this split the religion between the West (Europe) and East (Turkey/Greece/Russia)</a:t>
            </a:r>
            <a:r>
              <a:rPr lang="en-US" sz="3000">
                <a:solidFill>
                  <a:srgbClr val="000000"/>
                </a:solidFill>
                <a:latin typeface="Arial"/>
                <a:ea typeface="Arial"/>
                <a:cs typeface="Arial"/>
                <a:sym typeface="Arial"/>
              </a:rPr>
              <a:t>].</a:t>
            </a:r>
          </a:p>
          <a:p>
            <a:pPr algn="l">
              <a:lnSpc>
                <a:spcPts val="4200"/>
              </a:lnSpc>
            </a:pPr>
            <a:r>
              <a:rPr lang="en-US" sz="3000">
                <a:solidFill>
                  <a:srgbClr val="000000"/>
                </a:solidFill>
                <a:latin typeface="Arial"/>
                <a:ea typeface="Arial"/>
                <a:cs typeface="Arial"/>
                <a:sym typeface="Arial"/>
              </a:rPr>
              <a:t>The Reformation of 1517 led to the creation of Protestantism but it has also divided itself and has up to 188 different denominations (branches). Two of these are </a:t>
            </a:r>
            <a:r>
              <a:rPr lang="en-US" sz="3000" b="true">
                <a:solidFill>
                  <a:srgbClr val="000000"/>
                </a:solidFill>
                <a:latin typeface="Arial Bold"/>
                <a:ea typeface="Arial Bold"/>
                <a:cs typeface="Arial Bold"/>
                <a:sym typeface="Arial Bold"/>
              </a:rPr>
              <a:t>Anglicans</a:t>
            </a:r>
            <a:r>
              <a:rPr lang="en-US" sz="3000">
                <a:solidFill>
                  <a:srgbClr val="000000"/>
                </a:solidFill>
                <a:latin typeface="Arial"/>
                <a:ea typeface="Arial"/>
                <a:cs typeface="Arial"/>
                <a:sym typeface="Arial"/>
              </a:rPr>
              <a:t> (English) and </a:t>
            </a:r>
            <a:r>
              <a:rPr lang="en-US" sz="3000" b="true">
                <a:solidFill>
                  <a:srgbClr val="000000"/>
                </a:solidFill>
                <a:latin typeface="Arial Bold"/>
                <a:ea typeface="Arial Bold"/>
                <a:cs typeface="Arial Bold"/>
                <a:sym typeface="Arial Bold"/>
              </a:rPr>
              <a:t>Presbyterians</a:t>
            </a:r>
            <a:r>
              <a:rPr lang="en-US" sz="3000">
                <a:solidFill>
                  <a:srgbClr val="000000"/>
                </a:solidFill>
                <a:latin typeface="Arial"/>
                <a:ea typeface="Arial"/>
                <a:cs typeface="Arial"/>
                <a:sym typeface="Arial"/>
              </a:rPr>
              <a:t> (Scottish) Even though these two groups were both Protestants; they both saw themselves as having the “correct” belief in God. This led to divisions as we see in 1798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2049928"/>
            <a:ext cx="16253460" cy="6187145"/>
          </a:xfrm>
          <a:custGeom>
            <a:avLst/>
            <a:gdLst/>
            <a:ahLst/>
            <a:cxnLst/>
            <a:rect r="r" b="b" t="t" l="l"/>
            <a:pathLst>
              <a:path h="6187145" w="16253460">
                <a:moveTo>
                  <a:pt x="0" y="0"/>
                </a:moveTo>
                <a:lnTo>
                  <a:pt x="16253460" y="0"/>
                </a:lnTo>
                <a:lnTo>
                  <a:pt x="16253460" y="6187144"/>
                </a:lnTo>
                <a:lnTo>
                  <a:pt x="0" y="6187144"/>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power of the Protestant Ascendancy</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Since the Irish Plantations and the victory of the Protestant </a:t>
            </a:r>
            <a:r>
              <a:rPr lang="en-US" sz="3000" b="true">
                <a:solidFill>
                  <a:srgbClr val="000000"/>
                </a:solidFill>
                <a:latin typeface="Arial Bold"/>
                <a:ea typeface="Arial Bold"/>
                <a:cs typeface="Arial Bold"/>
                <a:sym typeface="Arial Bold"/>
              </a:rPr>
              <a:t>King William of Orange</a:t>
            </a:r>
            <a:r>
              <a:rPr lang="en-US" sz="3000">
                <a:solidFill>
                  <a:srgbClr val="000000"/>
                </a:solidFill>
                <a:latin typeface="Arial"/>
                <a:ea typeface="Arial"/>
                <a:cs typeface="Arial"/>
                <a:sym typeface="Arial"/>
              </a:rPr>
              <a:t> over the Catholic </a:t>
            </a:r>
            <a:r>
              <a:rPr lang="en-US" sz="3000" b="true">
                <a:solidFill>
                  <a:srgbClr val="000000"/>
                </a:solidFill>
                <a:latin typeface="Arial Bold"/>
                <a:ea typeface="Arial Bold"/>
                <a:cs typeface="Arial Bold"/>
                <a:sym typeface="Arial Bold"/>
              </a:rPr>
              <a:t>King James </a:t>
            </a:r>
            <a:r>
              <a:rPr lang="en-US" sz="3000">
                <a:solidFill>
                  <a:srgbClr val="000000"/>
                </a:solidFill>
                <a:latin typeface="Arial"/>
                <a:ea typeface="Arial"/>
                <a:cs typeface="Arial"/>
                <a:sym typeface="Arial"/>
              </a:rPr>
              <a:t>at the </a:t>
            </a:r>
            <a:r>
              <a:rPr lang="en-US" sz="3000" b="true">
                <a:solidFill>
                  <a:srgbClr val="000000"/>
                </a:solidFill>
                <a:latin typeface="Arial Bold"/>
                <a:ea typeface="Arial Bold"/>
                <a:cs typeface="Arial Bold"/>
                <a:sym typeface="Arial Bold"/>
              </a:rPr>
              <a:t>Battle of the Boyne</a:t>
            </a:r>
            <a:r>
              <a:rPr lang="en-US" sz="3000">
                <a:solidFill>
                  <a:srgbClr val="000000"/>
                </a:solidFill>
                <a:latin typeface="Arial"/>
                <a:ea typeface="Arial"/>
                <a:cs typeface="Arial"/>
                <a:sym typeface="Arial"/>
              </a:rPr>
              <a:t> in </a:t>
            </a:r>
            <a:r>
              <a:rPr lang="en-US" sz="3000" b="true">
                <a:solidFill>
                  <a:srgbClr val="000000"/>
                </a:solidFill>
                <a:latin typeface="Arial Bold"/>
                <a:ea typeface="Arial Bold"/>
                <a:cs typeface="Arial Bold"/>
                <a:sym typeface="Arial Bold"/>
              </a:rPr>
              <a:t>1690</a:t>
            </a:r>
            <a:r>
              <a:rPr lang="en-US" sz="3000">
                <a:solidFill>
                  <a:srgbClr val="000000"/>
                </a:solidFill>
                <a:latin typeface="Arial"/>
                <a:ea typeface="Arial"/>
                <a:cs typeface="Arial"/>
                <a:sym typeface="Arial"/>
              </a:rPr>
              <a:t>, the island of Ireland was under the rule of the British Crown. </a:t>
            </a:r>
            <a:r>
              <a:rPr lang="en-US" sz="3000">
                <a:solidFill>
                  <a:srgbClr val="000000"/>
                </a:solidFill>
                <a:latin typeface="Arial"/>
                <a:ea typeface="Arial"/>
                <a:cs typeface="Arial"/>
                <a:sym typeface="Arial"/>
              </a:rPr>
              <a:t>Here was an Irish parliament in Dublin with limited powers and controlled by the </a:t>
            </a:r>
            <a:r>
              <a:rPr lang="en-US" sz="3000" b="true">
                <a:solidFill>
                  <a:srgbClr val="000000"/>
                </a:solidFill>
                <a:latin typeface="Arial Bold"/>
                <a:ea typeface="Arial Bold"/>
                <a:cs typeface="Arial Bold"/>
                <a:sym typeface="Arial Bold"/>
              </a:rPr>
              <a:t>Protestant Ascendancy</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the wealthy, Anglican land-owning minority of Ireland</a:t>
            </a:r>
            <a:r>
              <a:rPr lang="en-US" sz="3000">
                <a:solidFill>
                  <a:srgbClr val="000000"/>
                </a:solidFill>
                <a:latin typeface="Arial"/>
                <a:ea typeface="Arial"/>
                <a:cs typeface="Arial"/>
                <a:sym typeface="Arial"/>
              </a:rPr>
              <a:t>). They were members of the Church of Ireland and the only people of Ireland who could become </a:t>
            </a:r>
            <a:r>
              <a:rPr lang="en-US" sz="3000" b="true">
                <a:solidFill>
                  <a:srgbClr val="000000"/>
                </a:solidFill>
                <a:latin typeface="Arial Bold"/>
                <a:ea typeface="Arial Bold"/>
                <a:cs typeface="Arial Bold"/>
                <a:sym typeface="Arial Bold"/>
              </a:rPr>
              <a:t>MPs </a:t>
            </a:r>
            <a:r>
              <a:rPr lang="en-US" sz="3000">
                <a:solidFill>
                  <a:srgbClr val="000000"/>
                </a:solidFill>
                <a:latin typeface="Arial"/>
                <a:ea typeface="Arial"/>
                <a:cs typeface="Arial"/>
                <a:sym typeface="Arial"/>
              </a:rPr>
              <a:t>(</a:t>
            </a:r>
            <a:r>
              <a:rPr lang="en-US" sz="3000" u="sng">
                <a:solidFill>
                  <a:srgbClr val="000000"/>
                </a:solidFill>
                <a:latin typeface="Arial"/>
                <a:ea typeface="Arial"/>
                <a:cs typeface="Arial"/>
                <a:sym typeface="Arial"/>
              </a:rPr>
              <a:t>members of parliament</a:t>
            </a:r>
            <a:r>
              <a:rPr lang="en-US" sz="3000">
                <a:solidFill>
                  <a:srgbClr val="000000"/>
                </a:solidFill>
                <a:latin typeface="Arial"/>
                <a:ea typeface="Arial"/>
                <a:cs typeface="Arial"/>
                <a:sym typeface="Arial"/>
              </a:rPr>
              <a:t>). They owned 80% of the land yet only made up 15% of the population. Although they controlled Ireland, some Anglicans resented the limited power they had and the unfair trading system between the two islands.</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2266432" y="0"/>
            <a:ext cx="13755136" cy="9725311"/>
          </a:xfrm>
          <a:custGeom>
            <a:avLst/>
            <a:gdLst/>
            <a:ahLst/>
            <a:cxnLst/>
            <a:rect r="r" b="b" t="t" l="l"/>
            <a:pathLst>
              <a:path h="9725311" w="13755136">
                <a:moveTo>
                  <a:pt x="0" y="0"/>
                </a:moveTo>
                <a:lnTo>
                  <a:pt x="13755136" y="0"/>
                </a:lnTo>
                <a:lnTo>
                  <a:pt x="13755136"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DAFpq0AWzOE</dc:identifier>
  <dcterms:modified xsi:type="dcterms:W3CDTF">2011-08-01T06:04:30Z</dcterms:modified>
  <cp:revision>1</cp:revision>
  <dc:title>Ch. 14 - The 1798 Irish Rebellion</dc:title>
</cp:coreProperties>
</file>